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19" r:id="rId7"/>
    <p:sldMasterId id="2147484530" r:id="rId8"/>
    <p:sldMasterId id="2147484561" r:id="rId9"/>
  </p:sldMasterIdLst>
  <p:notesMasterIdLst>
    <p:notesMasterId r:id="rId49"/>
  </p:notesMasterIdLst>
  <p:handoutMasterIdLst>
    <p:handoutMasterId r:id="rId50"/>
  </p:handoutMasterIdLst>
  <p:sldIdLst>
    <p:sldId id="2123" r:id="rId10"/>
    <p:sldId id="2125" r:id="rId11"/>
    <p:sldId id="368" r:id="rId12"/>
    <p:sldId id="1561" r:id="rId13"/>
    <p:sldId id="1593" r:id="rId14"/>
    <p:sldId id="1570" r:id="rId15"/>
    <p:sldId id="1571" r:id="rId16"/>
    <p:sldId id="1572" r:id="rId17"/>
    <p:sldId id="1586" r:id="rId18"/>
    <p:sldId id="1574" r:id="rId19"/>
    <p:sldId id="1573" r:id="rId20"/>
    <p:sldId id="1585" r:id="rId21"/>
    <p:sldId id="1594" r:id="rId22"/>
    <p:sldId id="1575" r:id="rId23"/>
    <p:sldId id="351" r:id="rId24"/>
    <p:sldId id="350" r:id="rId25"/>
    <p:sldId id="352" r:id="rId26"/>
    <p:sldId id="353" r:id="rId27"/>
    <p:sldId id="1596" r:id="rId28"/>
    <p:sldId id="1576" r:id="rId29"/>
    <p:sldId id="1580" r:id="rId30"/>
    <p:sldId id="1578" r:id="rId31"/>
    <p:sldId id="1579" r:id="rId32"/>
    <p:sldId id="1592" r:id="rId33"/>
    <p:sldId id="1581" r:id="rId34"/>
    <p:sldId id="1590" r:id="rId35"/>
    <p:sldId id="302" r:id="rId36"/>
    <p:sldId id="303" r:id="rId37"/>
    <p:sldId id="304" r:id="rId38"/>
    <p:sldId id="319" r:id="rId39"/>
    <p:sldId id="321" r:id="rId40"/>
    <p:sldId id="322" r:id="rId41"/>
    <p:sldId id="1587" r:id="rId42"/>
    <p:sldId id="1588" r:id="rId43"/>
    <p:sldId id="1595" r:id="rId44"/>
    <p:sldId id="1582" r:id="rId45"/>
    <p:sldId id="1583" r:id="rId46"/>
    <p:sldId id="1584" r:id="rId47"/>
    <p:sldId id="1558"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37373"/>
    <a:srgbClr val="FFFFFF"/>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0695" autoAdjust="0"/>
  </p:normalViewPr>
  <p:slideViewPr>
    <p:cSldViewPr>
      <p:cViewPr varScale="1">
        <p:scale>
          <a:sx n="57" d="100"/>
          <a:sy n="57" d="100"/>
        </p:scale>
        <p:origin x="1545" y="3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Wagner" userId="88ef95cb-d269-4d78-b3f1-131ced00cf52" providerId="ADAL" clId="{AB77FEF2-0489-4343-A1AA-2AD896B1259B}"/>
    <pc:docChg chg="custSel addSld delSld modSld modSection">
      <pc:chgData name="Jeff Wagner" userId="88ef95cb-d269-4d78-b3f1-131ced00cf52" providerId="ADAL" clId="{AB77FEF2-0489-4343-A1AA-2AD896B1259B}" dt="2018-01-12T16:26:37.206" v="43" actId="20577"/>
      <pc:docMkLst>
        <pc:docMk/>
      </pc:docMkLst>
      <pc:sldChg chg="delSp">
        <pc:chgData name="Jeff Wagner" userId="88ef95cb-d269-4d78-b3f1-131ced00cf52" providerId="ADAL" clId="{AB77FEF2-0489-4343-A1AA-2AD896B1259B}" dt="2018-01-12T16:24:57.527" v="0" actId="478"/>
        <pc:sldMkLst>
          <pc:docMk/>
          <pc:sldMk cId="2701158252" sldId="1553"/>
        </pc:sldMkLst>
        <pc:spChg chg="del">
          <ac:chgData name="Jeff Wagner" userId="88ef95cb-d269-4d78-b3f1-131ced00cf52" providerId="ADAL" clId="{AB77FEF2-0489-4343-A1AA-2AD896B1259B}" dt="2018-01-12T16:24:57.527" v="0" actId="478"/>
          <ac:spMkLst>
            <pc:docMk/>
            <pc:sldMk cId="2701158252" sldId="1553"/>
            <ac:spMk id="2" creationId="{AADD3541-E650-4CEA-B09C-E23385DBF757}"/>
          </ac:spMkLst>
        </pc:spChg>
      </pc:sldChg>
      <pc:sldChg chg="del">
        <pc:chgData name="Jeff Wagner" userId="88ef95cb-d269-4d78-b3f1-131ced00cf52" providerId="ADAL" clId="{AB77FEF2-0489-4343-A1AA-2AD896B1259B}" dt="2018-01-12T16:25:07.170" v="2" actId="2696"/>
        <pc:sldMkLst>
          <pc:docMk/>
          <pc:sldMk cId="3249960892" sldId="1554"/>
        </pc:sldMkLst>
      </pc:sldChg>
      <pc:sldChg chg="del">
        <pc:chgData name="Jeff Wagner" userId="88ef95cb-d269-4d78-b3f1-131ced00cf52" providerId="ADAL" clId="{AB77FEF2-0489-4343-A1AA-2AD896B1259B}" dt="2018-01-12T16:25:07.148" v="1" actId="2696"/>
        <pc:sldMkLst>
          <pc:docMk/>
          <pc:sldMk cId="1842558441" sldId="1555"/>
        </pc:sldMkLst>
      </pc:sldChg>
      <pc:sldChg chg="del">
        <pc:chgData name="Jeff Wagner" userId="88ef95cb-d269-4d78-b3f1-131ced00cf52" providerId="ADAL" clId="{AB77FEF2-0489-4343-A1AA-2AD896B1259B}" dt="2018-01-12T16:25:07.180" v="3" actId="2696"/>
        <pc:sldMkLst>
          <pc:docMk/>
          <pc:sldMk cId="2636089833" sldId="1556"/>
        </pc:sldMkLst>
      </pc:sldChg>
      <pc:sldChg chg="modSp add">
        <pc:chgData name="Jeff Wagner" userId="88ef95cb-d269-4d78-b3f1-131ced00cf52" providerId="ADAL" clId="{AB77FEF2-0489-4343-A1AA-2AD896B1259B}" dt="2018-01-12T16:26:37.206" v="43" actId="20577"/>
        <pc:sldMkLst>
          <pc:docMk/>
          <pc:sldMk cId="1951057381" sldId="1561"/>
        </pc:sldMkLst>
        <pc:spChg chg="mod">
          <ac:chgData name="Jeff Wagner" userId="88ef95cb-d269-4d78-b3f1-131ced00cf52" providerId="ADAL" clId="{AB77FEF2-0489-4343-A1AA-2AD896B1259B}" dt="2018-01-12T16:26:37.206" v="43" actId="20577"/>
          <ac:spMkLst>
            <pc:docMk/>
            <pc:sldMk cId="1951057381" sldId="1561"/>
            <ac:spMk id="5" creationId="{00000000-0000-0000-0000-000000000000}"/>
          </ac:spMkLst>
        </pc:spChg>
      </pc:sldChg>
      <pc:sldChg chg="add">
        <pc:chgData name="Jeff Wagner" userId="88ef95cb-d269-4d78-b3f1-131ced00cf52" providerId="ADAL" clId="{AB77FEF2-0489-4343-A1AA-2AD896B1259B}" dt="2018-01-12T16:25:50.178" v="4" actId="20577"/>
        <pc:sldMkLst>
          <pc:docMk/>
          <pc:sldMk cId="4047682743" sldId="1562"/>
        </pc:sldMkLst>
      </pc:sldChg>
      <pc:sldChg chg="add">
        <pc:chgData name="Jeff Wagner" userId="88ef95cb-d269-4d78-b3f1-131ced00cf52" providerId="ADAL" clId="{AB77FEF2-0489-4343-A1AA-2AD896B1259B}" dt="2018-01-12T16:25:50.178" v="4" actId="20577"/>
        <pc:sldMkLst>
          <pc:docMk/>
          <pc:sldMk cId="1012871989" sldId="1563"/>
        </pc:sldMkLst>
      </pc:sldChg>
      <pc:sldChg chg="add">
        <pc:chgData name="Jeff Wagner" userId="88ef95cb-d269-4d78-b3f1-131ced00cf52" providerId="ADAL" clId="{AB77FEF2-0489-4343-A1AA-2AD896B1259B}" dt="2018-01-12T16:25:50.178" v="4" actId="20577"/>
        <pc:sldMkLst>
          <pc:docMk/>
          <pc:sldMk cId="3784844279" sldId="1564"/>
        </pc:sldMkLst>
      </pc:sldChg>
      <pc:sldChg chg="add">
        <pc:chgData name="Jeff Wagner" userId="88ef95cb-d269-4d78-b3f1-131ced00cf52" providerId="ADAL" clId="{AB77FEF2-0489-4343-A1AA-2AD896B1259B}" dt="2018-01-12T16:25:50.178" v="4" actId="20577"/>
        <pc:sldMkLst>
          <pc:docMk/>
          <pc:sldMk cId="653355961" sldId="1565"/>
        </pc:sldMkLst>
      </pc:sldChg>
    </pc:docChg>
  </pc:docChgLst>
  <pc:docChgLst>
    <pc:chgData name="Jeff Wagner" userId="88ef95cb-d269-4d78-b3f1-131ced00cf52" providerId="ADAL" clId="{D3BF7064-DAA4-4781-B2D1-5A8909B331FA}"/>
    <pc:docChg chg="custSel addSld delSld modSld modSection">
      <pc:chgData name="Jeff Wagner" userId="88ef95cb-d269-4d78-b3f1-131ced00cf52" providerId="ADAL" clId="{D3BF7064-DAA4-4781-B2D1-5A8909B331FA}" dt="2018-01-12T18:59:56.365" v="461" actId="2696"/>
      <pc:docMkLst>
        <pc:docMk/>
      </pc:docMkLst>
      <pc:sldChg chg="modSp">
        <pc:chgData name="Jeff Wagner" userId="88ef95cb-d269-4d78-b3f1-131ced00cf52" providerId="ADAL" clId="{D3BF7064-DAA4-4781-B2D1-5A8909B331FA}" dt="2018-01-12T18:59:18.997" v="459" actId="20577"/>
        <pc:sldMkLst>
          <pc:docMk/>
          <pc:sldMk cId="1140389734" sldId="1489"/>
        </pc:sldMkLst>
        <pc:spChg chg="mod">
          <ac:chgData name="Jeff Wagner" userId="88ef95cb-d269-4d78-b3f1-131ced00cf52" providerId="ADAL" clId="{D3BF7064-DAA4-4781-B2D1-5A8909B331FA}" dt="2018-01-12T18:59:18.997" v="459" actId="20577"/>
          <ac:spMkLst>
            <pc:docMk/>
            <pc:sldMk cId="1140389734" sldId="1489"/>
            <ac:spMk id="3" creationId="{00000000-0000-0000-0000-000000000000}"/>
          </ac:spMkLst>
        </pc:spChg>
      </pc:sldChg>
      <pc:sldChg chg="del">
        <pc:chgData name="Jeff Wagner" userId="88ef95cb-d269-4d78-b3f1-131ced00cf52" providerId="ADAL" clId="{D3BF7064-DAA4-4781-B2D1-5A8909B331FA}" dt="2018-01-12T18:59:56.365" v="461" actId="2696"/>
        <pc:sldMkLst>
          <pc:docMk/>
          <pc:sldMk cId="4175032073" sldId="1550"/>
        </pc:sldMkLst>
      </pc:sldChg>
      <pc:sldChg chg="del">
        <pc:chgData name="Jeff Wagner" userId="88ef95cb-d269-4d78-b3f1-131ced00cf52" providerId="ADAL" clId="{D3BF7064-DAA4-4781-B2D1-5A8909B331FA}" dt="2018-01-12T17:08:12.478" v="0" actId="2696"/>
        <pc:sldMkLst>
          <pc:docMk/>
          <pc:sldMk cId="1813150730" sldId="1560"/>
        </pc:sldMkLst>
      </pc:sldChg>
      <pc:sldChg chg="modSp">
        <pc:chgData name="Jeff Wagner" userId="88ef95cb-d269-4d78-b3f1-131ced00cf52" providerId="ADAL" clId="{D3BF7064-DAA4-4781-B2D1-5A8909B331FA}" dt="2018-01-12T17:41:48.578" v="222" actId="6549"/>
        <pc:sldMkLst>
          <pc:docMk/>
          <pc:sldMk cId="1951057381" sldId="1561"/>
        </pc:sldMkLst>
        <pc:spChg chg="mod">
          <ac:chgData name="Jeff Wagner" userId="88ef95cb-d269-4d78-b3f1-131ced00cf52" providerId="ADAL" clId="{D3BF7064-DAA4-4781-B2D1-5A8909B331FA}" dt="2018-01-12T17:41:48.578" v="222" actId="6549"/>
          <ac:spMkLst>
            <pc:docMk/>
            <pc:sldMk cId="1951057381" sldId="1561"/>
            <ac:spMk id="5" creationId="{00000000-0000-0000-0000-000000000000}"/>
          </ac:spMkLst>
        </pc:spChg>
      </pc:sldChg>
      <pc:sldChg chg="modSp">
        <pc:chgData name="Jeff Wagner" userId="88ef95cb-d269-4d78-b3f1-131ced00cf52" providerId="ADAL" clId="{D3BF7064-DAA4-4781-B2D1-5A8909B331FA}" dt="2018-01-12T17:47:08.900" v="439" actId="20577"/>
        <pc:sldMkLst>
          <pc:docMk/>
          <pc:sldMk cId="1012871989" sldId="1563"/>
        </pc:sldMkLst>
        <pc:spChg chg="mod">
          <ac:chgData name="Jeff Wagner" userId="88ef95cb-d269-4d78-b3f1-131ced00cf52" providerId="ADAL" clId="{D3BF7064-DAA4-4781-B2D1-5A8909B331FA}" dt="2018-01-12T17:47:08.900" v="439" actId="20577"/>
          <ac:spMkLst>
            <pc:docMk/>
            <pc:sldMk cId="1012871989" sldId="1563"/>
            <ac:spMk id="5" creationId="{00000000-0000-0000-0000-000000000000}"/>
          </ac:spMkLst>
        </pc:spChg>
      </pc:sldChg>
      <pc:sldChg chg="modSp">
        <pc:chgData name="Jeff Wagner" userId="88ef95cb-d269-4d78-b3f1-131ced00cf52" providerId="ADAL" clId="{D3BF7064-DAA4-4781-B2D1-5A8909B331FA}" dt="2018-01-12T17:34:16.898" v="30" actId="255"/>
        <pc:sldMkLst>
          <pc:docMk/>
          <pc:sldMk cId="3784844279" sldId="1564"/>
        </pc:sldMkLst>
        <pc:spChg chg="mod">
          <ac:chgData name="Jeff Wagner" userId="88ef95cb-d269-4d78-b3f1-131ced00cf52" providerId="ADAL" clId="{D3BF7064-DAA4-4781-B2D1-5A8909B331FA}" dt="2018-01-12T17:34:16.898" v="30" actId="255"/>
          <ac:spMkLst>
            <pc:docMk/>
            <pc:sldMk cId="3784844279" sldId="1564"/>
            <ac:spMk id="3" creationId="{00000000-0000-0000-0000-000000000000}"/>
          </ac:spMkLst>
        </pc:spChg>
      </pc:sldChg>
      <pc:sldChg chg="modSp">
        <pc:chgData name="Jeff Wagner" userId="88ef95cb-d269-4d78-b3f1-131ced00cf52" providerId="ADAL" clId="{D3BF7064-DAA4-4781-B2D1-5A8909B331FA}" dt="2018-01-12T17:46:11.844" v="348" actId="20577"/>
        <pc:sldMkLst>
          <pc:docMk/>
          <pc:sldMk cId="653355961" sldId="1565"/>
        </pc:sldMkLst>
        <pc:spChg chg="mod">
          <ac:chgData name="Jeff Wagner" userId="88ef95cb-d269-4d78-b3f1-131ced00cf52" providerId="ADAL" clId="{D3BF7064-DAA4-4781-B2D1-5A8909B331FA}" dt="2018-01-12T17:46:11.844" v="348" actId="20577"/>
          <ac:spMkLst>
            <pc:docMk/>
            <pc:sldMk cId="653355961" sldId="1565"/>
            <ac:spMk id="3" creationId="{00000000-0000-0000-0000-000000000000}"/>
          </ac:spMkLst>
        </pc:spChg>
      </pc:sldChg>
      <pc:sldChg chg="modSp add">
        <pc:chgData name="Jeff Wagner" userId="88ef95cb-d269-4d78-b3f1-131ced00cf52" providerId="ADAL" clId="{D3BF7064-DAA4-4781-B2D1-5A8909B331FA}" dt="2018-01-12T17:41:04.774" v="189" actId="6549"/>
        <pc:sldMkLst>
          <pc:docMk/>
          <pc:sldMk cId="885733004" sldId="1566"/>
        </pc:sldMkLst>
        <pc:spChg chg="mod">
          <ac:chgData name="Jeff Wagner" userId="88ef95cb-d269-4d78-b3f1-131ced00cf52" providerId="ADAL" clId="{D3BF7064-DAA4-4781-B2D1-5A8909B331FA}" dt="2018-01-12T17:40:59.141" v="188" actId="20577"/>
          <ac:spMkLst>
            <pc:docMk/>
            <pc:sldMk cId="885733004" sldId="1566"/>
            <ac:spMk id="4" creationId="{00000000-0000-0000-0000-000000000000}"/>
          </ac:spMkLst>
        </pc:spChg>
        <pc:spChg chg="mod">
          <ac:chgData name="Jeff Wagner" userId="88ef95cb-d269-4d78-b3f1-131ced00cf52" providerId="ADAL" clId="{D3BF7064-DAA4-4781-B2D1-5A8909B331FA}" dt="2018-01-12T17:41:04.774" v="189" actId="6549"/>
          <ac:spMkLst>
            <pc:docMk/>
            <pc:sldMk cId="885733004" sldId="1566"/>
            <ac:spMk id="5" creationId="{00000000-0000-0000-0000-000000000000}"/>
          </ac:spMkLst>
        </pc:spChg>
      </pc:sldChg>
      <pc:sldChg chg="modSp add">
        <pc:chgData name="Jeff Wagner" userId="88ef95cb-d269-4d78-b3f1-131ced00cf52" providerId="ADAL" clId="{D3BF7064-DAA4-4781-B2D1-5A8909B331FA}" dt="2018-01-12T17:43:55.255" v="270" actId="20577"/>
        <pc:sldMkLst>
          <pc:docMk/>
          <pc:sldMk cId="4074166269" sldId="1567"/>
        </pc:sldMkLst>
        <pc:spChg chg="mod">
          <ac:chgData name="Jeff Wagner" userId="88ef95cb-d269-4d78-b3f1-131ced00cf52" providerId="ADAL" clId="{D3BF7064-DAA4-4781-B2D1-5A8909B331FA}" dt="2018-01-12T17:42:30.966" v="245" actId="20577"/>
          <ac:spMkLst>
            <pc:docMk/>
            <pc:sldMk cId="4074166269" sldId="1567"/>
            <ac:spMk id="2" creationId="{529B317E-25D9-4F47-B752-7043CB00B711}"/>
          </ac:spMkLst>
        </pc:spChg>
        <pc:spChg chg="mod">
          <ac:chgData name="Jeff Wagner" userId="88ef95cb-d269-4d78-b3f1-131ced00cf52" providerId="ADAL" clId="{D3BF7064-DAA4-4781-B2D1-5A8909B331FA}" dt="2018-01-12T17:43:55.255" v="270" actId="20577"/>
          <ac:spMkLst>
            <pc:docMk/>
            <pc:sldMk cId="4074166269" sldId="1567"/>
            <ac:spMk id="3" creationId="{98A13BA0-7F06-4354-877B-089621FFD810}"/>
          </ac:spMkLst>
        </pc:spChg>
      </pc:sldChg>
      <pc:sldChg chg="add">
        <pc:chgData name="Jeff Wagner" userId="88ef95cb-d269-4d78-b3f1-131ced00cf52" providerId="ADAL" clId="{D3BF7064-DAA4-4781-B2D1-5A8909B331FA}" dt="2018-01-12T18:59:53.631" v="460" actId="2696"/>
        <pc:sldMkLst>
          <pc:docMk/>
          <pc:sldMk cId="403844728" sldId="1568"/>
        </pc:sldMkLst>
      </pc:sldChg>
      <pc:sldMasterChg chg="delSldLayout">
        <pc:chgData name="Jeff Wagner" userId="88ef95cb-d269-4d78-b3f1-131ced00cf52" providerId="ADAL" clId="{D3BF7064-DAA4-4781-B2D1-5A8909B331FA}" dt="2018-01-12T17:08:12.485" v="1" actId="2696"/>
        <pc:sldMasterMkLst>
          <pc:docMk/>
          <pc:sldMasterMk cId="2005544715" sldId="2147484495"/>
        </pc:sldMasterMkLst>
        <pc:sldLayoutChg chg="del">
          <pc:chgData name="Jeff Wagner" userId="88ef95cb-d269-4d78-b3f1-131ced00cf52" providerId="ADAL" clId="{D3BF7064-DAA4-4781-B2D1-5A8909B331FA}" dt="2018-01-12T17:08:12.485" v="1" actId="2696"/>
          <pc:sldLayoutMkLst>
            <pc:docMk/>
            <pc:sldMasterMk cId="2005544715" sldId="2147484495"/>
            <pc:sldLayoutMk cId="2446071325" sldId="2147484519"/>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6/5/2018 7:10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6/5/2018 7:10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opencv.org/" TargetMode="External"/><Relationship Id="rId5" Type="http://schemas.openxmlformats.org/officeDocument/2006/relationships/hyperlink" Target="https://www.microsoft.com/en-us/cognitive-toolkit/" TargetMode="External"/><Relationship Id="rId4" Type="http://schemas.openxmlformats.org/officeDocument/2006/relationships/hyperlink" Target="https://spark.apache.org/docs/2.1.1/ml-pipeline.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844892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ML Studio</a:t>
            </a:r>
          </a:p>
          <a:p>
            <a:r>
              <a:rPr lang="en-US" sz="900" b="0" i="0" kern="1200" dirty="0">
                <a:solidFill>
                  <a:schemeClr val="tx1"/>
                </a:solidFill>
                <a:effectLst/>
                <a:latin typeface="Segoe UI Light" pitchFamily="34" charset="0"/>
                <a:ea typeface="+mn-ea"/>
                <a:cs typeface="+mn-cs"/>
              </a:rPr>
              <a:t>Microsoft Azure Machine Learning Studio is a collaborative, drag-and-drop tool you can use to build, test, and deploy predictive analytics solutions on your data. Machine Learning Studio publishes models as web services that can easily be consumed by custom apps or BI tools such as Excel.</a:t>
            </a:r>
          </a:p>
          <a:p>
            <a:endParaRPr lang="en-US" sz="900" b="0" i="0" kern="1200" dirty="0">
              <a:solidFill>
                <a:schemeClr val="tx1"/>
              </a:solidFill>
              <a:effectLst/>
              <a:latin typeface="Segoe UI Light" pitchFamily="34" charset="0"/>
              <a:ea typeface="+mn-ea"/>
              <a:cs typeface="+mn-cs"/>
            </a:endParaRPr>
          </a:p>
          <a:p>
            <a:pPr marL="0" indent="0">
              <a:lnSpc>
                <a:spcPct val="120000"/>
              </a:lnSpc>
              <a:spcBef>
                <a:spcPts val="600"/>
              </a:spcBef>
              <a:buNone/>
            </a:pPr>
            <a:r>
              <a:rPr lang="en-US" sz="1000" b="1" kern="1200" dirty="0">
                <a:solidFill>
                  <a:schemeClr val="tx1"/>
                </a:solidFill>
                <a:latin typeface="Segoe UI Light" pitchFamily="34" charset="0"/>
                <a:ea typeface="+mn-ea"/>
                <a:cs typeface="+mn-cs"/>
              </a:rPr>
              <a:t>Integrated environment</a:t>
            </a:r>
          </a:p>
          <a:p>
            <a:pPr>
              <a:lnSpc>
                <a:spcPct val="120000"/>
              </a:lnSpc>
              <a:spcBef>
                <a:spcPts val="600"/>
              </a:spcBef>
            </a:pPr>
            <a:r>
              <a:rPr lang="en-US" sz="900" kern="1200" dirty="0">
                <a:solidFill>
                  <a:schemeClr val="tx1"/>
                </a:solidFill>
                <a:latin typeface="Segoe UI Light" pitchFamily="34" charset="0"/>
                <a:ea typeface="+mn-ea"/>
                <a:cs typeface="+mn-cs"/>
              </a:rPr>
              <a:t>Simple drag, drop, and connect browser-based workspace to data science</a:t>
            </a:r>
          </a:p>
          <a:p>
            <a:pPr>
              <a:lnSpc>
                <a:spcPct val="120000"/>
              </a:lnSpc>
              <a:spcBef>
                <a:spcPts val="600"/>
              </a:spcBef>
            </a:pPr>
            <a:endParaRPr lang="en-US" sz="900" kern="1200" dirty="0">
              <a:solidFill>
                <a:schemeClr val="tx1"/>
              </a:solidFill>
              <a:latin typeface="Segoe UI Light" pitchFamily="34" charset="0"/>
              <a:ea typeface="+mn-ea"/>
              <a:cs typeface="+mn-cs"/>
            </a:endParaRPr>
          </a:p>
          <a:p>
            <a:pPr marL="0" indent="0">
              <a:lnSpc>
                <a:spcPct val="120000"/>
              </a:lnSpc>
              <a:spcBef>
                <a:spcPts val="600"/>
              </a:spcBef>
              <a:buNone/>
            </a:pPr>
            <a:r>
              <a:rPr lang="en-US" sz="1000" b="1" kern="1200" dirty="0">
                <a:solidFill>
                  <a:schemeClr val="tx1"/>
                </a:solidFill>
                <a:latin typeface="Segoe UI Light" pitchFamily="34" charset="0"/>
                <a:ea typeface="+mn-ea"/>
                <a:cs typeface="+mn-cs"/>
              </a:rPr>
              <a:t>Best-in-class algorithms</a:t>
            </a:r>
          </a:p>
          <a:p>
            <a:pPr>
              <a:lnSpc>
                <a:spcPct val="120000"/>
              </a:lnSpc>
              <a:spcBef>
                <a:spcPts val="600"/>
              </a:spcBef>
            </a:pPr>
            <a:r>
              <a:rPr lang="en-US" sz="900" kern="1200" dirty="0">
                <a:solidFill>
                  <a:schemeClr val="tx1"/>
                </a:solidFill>
                <a:latin typeface="Segoe UI Light" pitchFamily="34" charset="0"/>
                <a:ea typeface="+mn-ea"/>
                <a:cs typeface="+mn-cs"/>
              </a:rPr>
              <a:t>Built-in collection of algorithms. 400+ R &amp; CRAN packages, or use custom R or Python code</a:t>
            </a:r>
          </a:p>
          <a:p>
            <a:pPr marL="0" indent="0">
              <a:lnSpc>
                <a:spcPct val="120000"/>
              </a:lnSpc>
              <a:spcBef>
                <a:spcPts val="600"/>
              </a:spcBef>
              <a:buNone/>
            </a:pPr>
            <a:endParaRPr lang="en-US" sz="1000" b="1" kern="1200" dirty="0">
              <a:solidFill>
                <a:schemeClr val="tx1"/>
              </a:solidFill>
              <a:latin typeface="Segoe UI Light" pitchFamily="34" charset="0"/>
              <a:ea typeface="+mn-ea"/>
              <a:cs typeface="+mn-cs"/>
            </a:endParaRPr>
          </a:p>
          <a:p>
            <a:pPr marL="0" indent="0">
              <a:lnSpc>
                <a:spcPct val="120000"/>
              </a:lnSpc>
              <a:spcBef>
                <a:spcPts val="600"/>
              </a:spcBef>
              <a:buNone/>
            </a:pPr>
            <a:r>
              <a:rPr lang="en-US" sz="1000" b="1" kern="1200" dirty="0">
                <a:solidFill>
                  <a:schemeClr val="tx1"/>
                </a:solidFill>
                <a:latin typeface="Segoe UI Light" pitchFamily="34" charset="0"/>
                <a:ea typeface="+mn-ea"/>
                <a:cs typeface="+mn-cs"/>
              </a:rPr>
              <a:t>Deploy in minutes</a:t>
            </a:r>
          </a:p>
          <a:p>
            <a:pPr>
              <a:lnSpc>
                <a:spcPct val="120000"/>
              </a:lnSpc>
              <a:spcBef>
                <a:spcPts val="600"/>
              </a:spcBef>
            </a:pPr>
            <a:r>
              <a:rPr lang="en-US" sz="900" kern="1200" dirty="0">
                <a:solidFill>
                  <a:schemeClr val="tx1"/>
                </a:solidFill>
                <a:latin typeface="Segoe UI Light" pitchFamily="34" charset="0"/>
                <a:ea typeface="+mn-ea"/>
                <a:cs typeface="+mn-cs"/>
              </a:rPr>
              <a:t>Train and operationalize models with a single click, into fully functional web services</a:t>
            </a:r>
          </a:p>
          <a:p>
            <a:pPr>
              <a:lnSpc>
                <a:spcPct val="120000"/>
              </a:lnSpc>
              <a:spcBef>
                <a:spcPts val="600"/>
              </a:spcBef>
            </a:pPr>
            <a:r>
              <a:rPr lang="en-US" sz="900" kern="1200" dirty="0">
                <a:solidFill>
                  <a:schemeClr val="tx1"/>
                </a:solidFill>
                <a:latin typeface="Segoe UI Light" pitchFamily="34" charset="0"/>
                <a:ea typeface="+mn-ea"/>
                <a:cs typeface="+mn-cs"/>
              </a:rPr>
              <a:t>Re-train models and update the deployed web services through API’s</a:t>
            </a:r>
          </a:p>
          <a:p>
            <a:endParaRPr lang="en-US" b="1"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27845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1655236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6/5/2018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3521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extLst>
      <p:ext uri="{BB962C8B-B14F-4D97-AF65-F5344CB8AC3E}">
        <p14:creationId xmlns:p14="http://schemas.microsoft.com/office/powerpoint/2010/main" val="976235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IoT Hub.</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IoT Hub supports communications both from the device to the cloud and from the cloud to the device. IoT Hub supports multiple messaging patterns such as device-to-cloud telemetry, file upload from devices, and request-reply methods to control your devices from the cloud. IoT Hub monitoring helps you maintain the health of your solution by tracking events such as device creation, device failures, and device connections.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IoT Hub's capabilities help you build scalable, full-featured IoT solutions such as managing industrial equipment used in manufacturing, tracking valuable assets in healthcare, and monitoring office building usage.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29290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is an event-processing engine that allows you to examine high volumes of data streaming from devices. Incoming data can be from devices, sensors, web sites, social media feeds, applications, and more. It also supports extracting information from data streams, identifying patterns, and relationships. You can then use these patterns to trigger other actions downstream, like alerts, feed information to a reporting tool, or store it for later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Following are some examples where Azure Stream Analytics can be used: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Internet of Things(IoT) Sensor fusion and real-time analytics on device telemetry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Web logs/clickstream analytics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Geospatial analytics for fleet management and driverless vehicles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Remote monitoring and predictive maintenance of hi-value assets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Real-time analytics on Point of Sale data for inventory control and anomaly detection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854934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Time Series Insights is built for storing, visualizing, and querying large amounts of time series data, such as that generated by IoT devices. If you want to store, manage, query, or visualize time series data in the cloud, Time Series Insights is likely right for you.</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Time Series Insights has four key jobs: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First, it's fully integrated with cloud gateways like Azure IoT Hub and Azure Event Hubs. It easily connects to these event sources and parses JSON from messages and structures that have data in clean rows and columns. It joins metadata with telemetry and indexes your data in a columnar store.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Second, Time Series Insights manages the storage of your data. To ensure data is always easily accessible, it stores your data in memory and SSD’s for up to 400 days. You can interactively query billions of events in seconds – on demand.</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Third, Time Series Insights provides out-of-the-box visualization via the TSI explorer.</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Fourth, Time Series Insights provides a query service, both in the TSI explorer and by using APIs that are easy to integrate for embedding your time series data into custom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71821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IoT Edge moves cloud analytics and custom business logic to devices so that your organization can focus on business insights instead of data management. Enable your solution to truly scale by configuring your IoT software, deploying it to devices via standard containers, and monitoring it all from the cloud.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Analytics drives business value in IoT solutions, but not all analytics needs to be in the cloud. If you want a device to respond to emergencies as quickly as possible, you can perform anomaly detection on the device itself. Similarly, if you want to reduce bandwidth costs and avoid transferring terabytes of raw data, you can perform data cleaning and aggregation locally. Then send the insights to the cloud.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IoT Edge is made up of three components: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IoT Edge modules are containers that run Azure services, 3rd party services, or your own code. They are deployed to IoT Edge devices and execute locally on those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The IoT Edge runtime runs on each IoT Edge device and manages the modules deployed to each device.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 cloud-based interface enables you to remotely monitor and manage IoT Edge devices.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020547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1</a:t>
            </a:r>
            <a:r>
              <a:rPr lang="en-US" sz="900" b="0" i="0" kern="1200" dirty="0">
                <a:solidFill>
                  <a:schemeClr val="tx1"/>
                </a:solidFill>
                <a:effectLst/>
                <a:latin typeface="Segoe UI Light" pitchFamily="34" charset="0"/>
                <a:ea typeface="+mn-ea"/>
                <a:cs typeface="+mn-cs"/>
              </a:rPr>
              <a:t> Devices send telemetry records or events to the cloud gateway.</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The following steps happen in parallel: Stream processing and rules evaluation is done for device telemetry records and events. Device telemetry data is transformed (if needed). Device data telemetry is stored.</a:t>
            </a:r>
          </a:p>
          <a:p>
            <a:endParaRPr lang="en-US" sz="900" b="1"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3</a:t>
            </a:r>
            <a:r>
              <a:rPr lang="en-US" sz="900" b="0" i="0" kern="1200" dirty="0">
                <a:solidFill>
                  <a:schemeClr val="tx1"/>
                </a:solidFill>
                <a:effectLst/>
                <a:latin typeface="Segoe UI Light" pitchFamily="34" charset="0"/>
                <a:ea typeface="+mn-ea"/>
                <a:cs typeface="+mn-cs"/>
              </a:rPr>
              <a:t> Business process integration (such as email or CRM) is executed.</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4</a:t>
            </a:r>
            <a:r>
              <a:rPr lang="en-US" sz="900" b="0" i="0" kern="1200" dirty="0">
                <a:solidFill>
                  <a:schemeClr val="tx1"/>
                </a:solidFill>
                <a:effectLst/>
                <a:latin typeface="Segoe UI Light" pitchFamily="34" charset="0"/>
                <a:ea typeface="+mn-ea"/>
                <a:cs typeface="+mn-cs"/>
              </a:rPr>
              <a:t> Device information is visualized and displayed in the UI.</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6/5/2018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59872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403978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DAC4B1-58FE-4C51-97F7-84305AD64E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290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157443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1460777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75233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a:t>
            </a:r>
          </a:p>
          <a:p>
            <a:pPr lvl="1" fontAlgn="base"/>
            <a:r>
              <a:rPr lang="en-US" dirty="0"/>
              <a:t>design a push notification strategy for Mobile Apps; </a:t>
            </a:r>
          </a:p>
          <a:p>
            <a:pPr lvl="1" fontAlgn="base"/>
            <a:r>
              <a:rPr lang="en-US" dirty="0"/>
              <a:t>design for performance and scale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6/5/2018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69728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Storage Queues</a:t>
            </a:r>
          </a:p>
          <a:p>
            <a:r>
              <a:rPr lang="en-US" sz="900" b="0" i="0" kern="1200" dirty="0">
                <a:solidFill>
                  <a:schemeClr val="tx1"/>
                </a:solidFill>
                <a:effectLst/>
                <a:latin typeface="Segoe UI Light" pitchFamily="34" charset="0"/>
                <a:ea typeface="+mn-ea"/>
                <a:cs typeface="+mn-cs"/>
              </a:rPr>
              <a:t>Azure Queue storage is a service for storing large numbers of messages that can be accessed from anywhere in the world via authenticated calls using HTTP or HTTPS. A single queue message can be up to 64 KB in size, and a queue can contain millions of messages, up to the total capacity limit of a storage account.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Event Grid</a:t>
            </a:r>
          </a:p>
          <a:p>
            <a:r>
              <a:rPr lang="en-US" sz="900" b="0" i="0" kern="1200" dirty="0">
                <a:solidFill>
                  <a:schemeClr val="tx1"/>
                </a:solidFill>
                <a:effectLst/>
                <a:latin typeface="Segoe UI Light" pitchFamily="34" charset="0"/>
                <a:ea typeface="+mn-ea"/>
                <a:cs typeface="+mn-cs"/>
              </a:rPr>
              <a:t>Azure Event Grid allows you to easily build applications with event-based architectures. You select the Azure resource you would like to subscribe to, and give the event handler or </a:t>
            </a:r>
            <a:r>
              <a:rPr lang="en-US" sz="900" b="0" i="0" kern="1200" dirty="0" err="1">
                <a:solidFill>
                  <a:schemeClr val="tx1"/>
                </a:solidFill>
                <a:effectLst/>
                <a:latin typeface="Segoe UI Light" pitchFamily="34" charset="0"/>
                <a:ea typeface="+mn-ea"/>
                <a:cs typeface="+mn-cs"/>
              </a:rPr>
              <a:t>WebHook</a:t>
            </a:r>
            <a:r>
              <a:rPr lang="en-US" sz="900" b="0" i="0" kern="1200" dirty="0">
                <a:solidFill>
                  <a:schemeClr val="tx1"/>
                </a:solidFill>
                <a:effectLst/>
                <a:latin typeface="Segoe UI Light" pitchFamily="34" charset="0"/>
                <a:ea typeface="+mn-ea"/>
                <a:cs typeface="+mn-cs"/>
              </a:rPr>
              <a:t> endpoint to send the event to. Event Grid has built-in support for events coming from Azure services, like storage blobs and resource groups. Event Grid also has custom support for application and third-party events, using custom topics and custom webhooks.</a:t>
            </a:r>
            <a:endParaRPr lang="en-US" b="0" dirty="0"/>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391893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364823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What is Azure Service Bus?</a:t>
            </a:r>
          </a:p>
          <a:p>
            <a:r>
              <a:rPr lang="en-US" sz="900" b="0" i="0" kern="1200" dirty="0">
                <a:solidFill>
                  <a:schemeClr val="tx1"/>
                </a:solidFill>
                <a:effectLst/>
                <a:latin typeface="Segoe UI Light" pitchFamily="34" charset="0"/>
                <a:ea typeface="+mn-ea"/>
                <a:cs typeface="+mn-cs"/>
              </a:rPr>
              <a:t>Microsoft Azure Service Bus is a fully managed enterprise integration message broker. Service Bus is most commonly used to decouple applications and services from each other, and is a reliable and secure platform for asynchronous data and state transfer. Data is transferred between different applications and services using </a:t>
            </a:r>
            <a:r>
              <a:rPr lang="en-US" sz="900" b="0" i="1" kern="1200" dirty="0">
                <a:solidFill>
                  <a:schemeClr val="tx1"/>
                </a:solidFill>
                <a:effectLst/>
                <a:latin typeface="Segoe UI Light" pitchFamily="34" charset="0"/>
                <a:ea typeface="+mn-ea"/>
                <a:cs typeface="+mn-cs"/>
              </a:rPr>
              <a:t>messages</a:t>
            </a:r>
            <a:r>
              <a:rPr lang="en-US" sz="900" b="0" i="0" kern="1200" dirty="0">
                <a:solidFill>
                  <a:schemeClr val="tx1"/>
                </a:solidFill>
                <a:effectLst/>
                <a:latin typeface="Segoe UI Light" pitchFamily="34" charset="0"/>
                <a:ea typeface="+mn-ea"/>
                <a:cs typeface="+mn-cs"/>
              </a:rPr>
              <a:t>. A message is in binary format, which can contain JSON, XML, or just text.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Some common messaging scenarios are: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Messaging: transfer business data, such as sales or purchase orders, journals, or inventory movements.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Decouple applications: improve reliability and scalability of applications and services (client and service do not have to be online at the same time).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Topics and subscriptions: enable 1:</a:t>
            </a:r>
            <a:r>
              <a:rPr lang="en-US" sz="900" b="0" i="1" kern="1200" dirty="0">
                <a:solidFill>
                  <a:schemeClr val="tx1"/>
                </a:solidFill>
                <a:effectLst/>
                <a:latin typeface="Segoe UI Light" pitchFamily="34" charset="0"/>
                <a:ea typeface="+mn-ea"/>
                <a:cs typeface="+mn-cs"/>
              </a:rPr>
              <a:t>n</a:t>
            </a:r>
            <a:r>
              <a:rPr lang="en-US" sz="900" b="0" i="0" kern="1200" dirty="0">
                <a:solidFill>
                  <a:schemeClr val="tx1"/>
                </a:solidFill>
                <a:effectLst/>
                <a:latin typeface="Segoe UI Light" pitchFamily="34" charset="0"/>
                <a:ea typeface="+mn-ea"/>
                <a:cs typeface="+mn-cs"/>
              </a:rPr>
              <a:t> relationships between publishers and subscribers.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Message sessions: implement workflows that require message ordering or message deferral.</a:t>
            </a:r>
          </a:p>
          <a:p>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594596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Queues offer </a:t>
            </a:r>
            <a:r>
              <a:rPr lang="en-US" sz="900" b="0" i="1" kern="1200" dirty="0">
                <a:solidFill>
                  <a:schemeClr val="tx1"/>
                </a:solidFill>
                <a:effectLst/>
                <a:latin typeface="Segoe UI Light" pitchFamily="34" charset="0"/>
                <a:ea typeface="+mn-ea"/>
                <a:cs typeface="+mn-cs"/>
              </a:rPr>
              <a:t>First In, First Out</a:t>
            </a:r>
            <a:r>
              <a:rPr lang="en-US" sz="900" b="0" i="0" kern="1200" dirty="0">
                <a:solidFill>
                  <a:schemeClr val="tx1"/>
                </a:solidFill>
                <a:effectLst/>
                <a:latin typeface="Segoe UI Light" pitchFamily="34" charset="0"/>
                <a:ea typeface="+mn-ea"/>
                <a:cs typeface="+mn-cs"/>
              </a:rPr>
              <a:t> (FIFO) message delivery to one or more competing consumers. That is, messages are typically expected to be received and processed by the receivers in the order in which they were added to the queue, and each message is received and processed by only one message consumer.</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Benefits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Temporal decoupling - the producers (senders) and consumers (receivers) do not have to be sending and receiving messages at the same time, because messages are stored durably in the queue. Furthermore, the producer does not have to wait for a reply from the consumer in order to continue to process and send messages.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Load leveling - enables producers and consumers to send and receive messages at different rates.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Loose coupling - because producers and consumers are not aware of each other, a consumer can be upgraded without having any effect on the producer.</a:t>
            </a: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67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contrast to queues, in which each message is processed by a single consumer, </a:t>
            </a:r>
            <a:r>
              <a:rPr lang="en-US" sz="900" b="0" i="1" kern="1200" dirty="0">
                <a:solidFill>
                  <a:schemeClr val="tx1"/>
                </a:solidFill>
                <a:effectLst/>
                <a:latin typeface="Segoe UI Light" pitchFamily="34" charset="0"/>
                <a:ea typeface="+mn-ea"/>
                <a:cs typeface="+mn-cs"/>
              </a:rPr>
              <a:t>topics</a:t>
            </a:r>
            <a:r>
              <a:rPr lang="en-US" sz="900" b="0" i="0" kern="1200" dirty="0">
                <a:solidFill>
                  <a:schemeClr val="tx1"/>
                </a:solidFill>
                <a:effectLst/>
                <a:latin typeface="Segoe UI Light" pitchFamily="34" charset="0"/>
                <a:ea typeface="+mn-ea"/>
                <a:cs typeface="+mn-cs"/>
              </a:rPr>
              <a:t> and </a:t>
            </a:r>
            <a:r>
              <a:rPr lang="en-US" sz="900" b="0" i="1" kern="1200" dirty="0" err="1">
                <a:solidFill>
                  <a:schemeClr val="tx1"/>
                </a:solidFill>
                <a:effectLst/>
                <a:latin typeface="Segoe UI Light" pitchFamily="34" charset="0"/>
                <a:ea typeface="+mn-ea"/>
                <a:cs typeface="+mn-cs"/>
              </a:rPr>
              <a:t>subscriptions</a:t>
            </a:r>
            <a:r>
              <a:rPr lang="en-US" sz="900" b="0" i="0" kern="1200" dirty="0" err="1">
                <a:solidFill>
                  <a:schemeClr val="tx1"/>
                </a:solidFill>
                <a:effectLst/>
                <a:latin typeface="Segoe UI Light" pitchFamily="34" charset="0"/>
                <a:ea typeface="+mn-ea"/>
                <a:cs typeface="+mn-cs"/>
              </a:rPr>
              <a:t>provide</a:t>
            </a:r>
            <a:r>
              <a:rPr lang="en-US" sz="900" b="0" i="0" kern="1200" dirty="0">
                <a:solidFill>
                  <a:schemeClr val="tx1"/>
                </a:solidFill>
                <a:effectLst/>
                <a:latin typeface="Segoe UI Light" pitchFamily="34" charset="0"/>
                <a:ea typeface="+mn-ea"/>
                <a:cs typeface="+mn-cs"/>
              </a:rPr>
              <a:t> a one-to-many form of communication, in a </a:t>
            </a:r>
            <a:r>
              <a:rPr lang="en-US" sz="900" b="0" i="1" kern="1200" dirty="0">
                <a:solidFill>
                  <a:schemeClr val="tx1"/>
                </a:solidFill>
                <a:effectLst/>
                <a:latin typeface="Segoe UI Light" pitchFamily="34" charset="0"/>
                <a:ea typeface="+mn-ea"/>
                <a:cs typeface="+mn-cs"/>
              </a:rPr>
              <a:t>publish/subscribe</a:t>
            </a:r>
            <a:r>
              <a:rPr lang="en-US" sz="900" b="0" i="0" kern="1200" dirty="0">
                <a:solidFill>
                  <a:schemeClr val="tx1"/>
                </a:solidFill>
                <a:effectLst/>
                <a:latin typeface="Segoe UI Light" pitchFamily="34" charset="0"/>
                <a:ea typeface="+mn-ea"/>
                <a:cs typeface="+mn-cs"/>
              </a:rPr>
              <a:t> pattern. Useful for scaling to very large numbers of recipients, each published message is made available to each subscription registered with the topic.</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Messages are sent to a topic and delivered to one or more associated subscriptions, depending on filter rules that can be set on a per-subscription basis.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subscriptions can use additional filters to restrict the messages that they want to receive.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738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XAM:EXPRESSROUTE IS PRIVATE CONNECTION.</a:t>
            </a:r>
          </a:p>
          <a:p>
            <a:r>
              <a:rPr lang="en-US" sz="1200" b="0" i="0" kern="1200" dirty="0">
                <a:solidFill>
                  <a:schemeClr val="tx1"/>
                </a:solidFill>
                <a:effectLst/>
                <a:latin typeface="+mn-lt"/>
                <a:ea typeface="+mn-ea"/>
                <a:cs typeface="+mn-cs"/>
              </a:rPr>
              <a:t>OFTEN ORGS USE VPN AS WELL—FASTER TO SET UP, CAN FAIL OVER FROM EXPRESSROUTE TO VPN</a:t>
            </a:r>
          </a:p>
          <a:p>
            <a:endParaRPr lang="en-CA" dirty="0"/>
          </a:p>
          <a:p>
            <a:r>
              <a:rPr lang="en-CA" dirty="0"/>
              <a:t>E</a:t>
            </a:r>
            <a:r>
              <a:rPr lang="en-US" dirty="0"/>
              <a:t>XAM: WCF RELAY-.NET FRAMEWORK, OTHERWISE, EXPRESSROUTE OR ?</a:t>
            </a:r>
          </a:p>
          <a:p>
            <a:endParaRPr lang="en-CA" dirty="0"/>
          </a:p>
          <a:p>
            <a:r>
              <a:rPr lang="en-CA" dirty="0"/>
              <a:t>R</a:t>
            </a:r>
            <a:r>
              <a:rPr lang="en-US" dirty="0"/>
              <a:t>RAS CAN BE A VPN ENDPOINT TO GO TO AZURE</a:t>
            </a:r>
          </a:p>
          <a:p>
            <a:endParaRPr lang="en-CA" dirty="0"/>
          </a:p>
          <a:p>
            <a:r>
              <a:rPr lang="en-CA" dirty="0"/>
              <a:t>D</a:t>
            </a:r>
            <a:r>
              <a:rPr lang="en-US" dirty="0"/>
              <a:t>ATACENTER TO DATACENTER—CAN USE VPN</a:t>
            </a:r>
          </a:p>
          <a:p>
            <a:endParaRPr lang="en-CA" dirty="0"/>
          </a:p>
          <a:p>
            <a:r>
              <a:rPr lang="en-CA" dirty="0"/>
              <a:t>P</a:t>
            </a:r>
            <a:r>
              <a:rPr lang="en-US" dirty="0"/>
              <a:t>OINT TO SITE=TO DISCRETE PARTS OF AZURE</a:t>
            </a:r>
          </a:p>
          <a:p>
            <a:endParaRPr lang="en-CA"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90368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a:t>
            </a:r>
          </a:p>
          <a:p>
            <a:pPr lvl="1" fontAlgn="base"/>
            <a:r>
              <a:rPr lang="en-US" dirty="0"/>
              <a:t>design a push notification strategy for Mobile Apps; </a:t>
            </a:r>
          </a:p>
          <a:p>
            <a:pPr lvl="1" fontAlgn="base"/>
            <a:r>
              <a:rPr lang="en-US" dirty="0"/>
              <a:t>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673832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HYBRID CONNECTIONS CONNECT TO APP SERVICES, INCLUDING FUNCTIONS, MOBILE APIS</a:t>
            </a:r>
          </a:p>
          <a:p>
            <a:endParaRPr lang="en-CA" dirty="0"/>
          </a:p>
          <a:p>
            <a:r>
              <a:rPr lang="en-CA" dirty="0"/>
              <a:t>HYBRID CONNECTIONS ARE REALLY SERVICE BUS RELAYS UNDER THE HOOD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854241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ARGE VOLUME WITH LOW LATENCY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 MUST BE OFFLOADED SOMEWHERE IF YOU CAN’T ACCESS IT WITHIN SEVEN DAYS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9464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527876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3478956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6/5/2018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7366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Encoding</a:t>
            </a:r>
          </a:p>
          <a:p>
            <a:r>
              <a:rPr lang="en-US" b="0" dirty="0"/>
              <a:t>Studio grade encoding enables:</a:t>
            </a:r>
          </a:p>
          <a:p>
            <a:pPr marL="171450" indent="-171450">
              <a:buFont typeface="Arial" panose="020B0604020202020204" pitchFamily="34" charset="0"/>
              <a:buChar char="•"/>
            </a:pPr>
            <a:r>
              <a:rPr lang="en-US" b="0" dirty="0"/>
              <a:t>Encoding to multiple formats</a:t>
            </a:r>
          </a:p>
          <a:p>
            <a:pPr marL="171450" indent="-171450">
              <a:buFont typeface="Arial" panose="020B0604020202020204" pitchFamily="34" charset="0"/>
              <a:buChar char="•"/>
            </a:pPr>
            <a:r>
              <a:rPr lang="en-US" b="0" dirty="0"/>
              <a:t>Scalable batch processing</a:t>
            </a:r>
          </a:p>
          <a:p>
            <a:pPr marL="171450" indent="-171450">
              <a:buFont typeface="Arial" panose="020B0604020202020204" pitchFamily="34" charset="0"/>
              <a:buChar char="•"/>
            </a:pPr>
            <a:r>
              <a:rPr lang="en-US" b="0" dirty="0"/>
              <a:t>Thumbnail, overlay, stitching, and clip generation</a:t>
            </a:r>
          </a:p>
          <a:p>
            <a:pPr marL="171450" indent="-171450">
              <a:buFont typeface="Arial" panose="020B0604020202020204" pitchFamily="34" charset="0"/>
              <a:buChar char="•"/>
            </a:pPr>
            <a:r>
              <a:rPr lang="en-US" b="0" dirty="0"/>
              <a:t>High-performance </a:t>
            </a:r>
            <a:r>
              <a:rPr lang="en-US" b="0" dirty="0" err="1"/>
              <a:t>encoing</a:t>
            </a:r>
            <a:endParaRPr lang="en-US" b="0" dirty="0"/>
          </a:p>
          <a:p>
            <a:pPr marL="171450" indent="-171450">
              <a:buFont typeface="Arial" panose="020B0604020202020204" pitchFamily="34" charset="0"/>
              <a:buChar char="•"/>
            </a:pPr>
            <a:r>
              <a:rPr lang="en-US" b="0" dirty="0"/>
              <a:t>Web, professional, and broadcast workflow support</a:t>
            </a:r>
          </a:p>
          <a:p>
            <a:pPr marL="171450" indent="-171450">
              <a:buFont typeface="Arial" panose="020B0604020202020204" pitchFamily="34" charset="0"/>
              <a:buChar char="•"/>
            </a:pPr>
            <a:r>
              <a:rPr lang="en-US" b="0" dirty="0"/>
              <a:t>ISO- and CDSA-certified highly-secure encoding platform</a:t>
            </a:r>
          </a:p>
          <a:p>
            <a:endParaRPr lang="en-US" b="0" dirty="0"/>
          </a:p>
          <a:p>
            <a:r>
              <a:rPr lang="en-US" b="1" dirty="0"/>
              <a:t>Media Analytics</a:t>
            </a:r>
          </a:p>
          <a:p>
            <a:r>
              <a:rPr lang="en-US" b="0" dirty="0"/>
              <a:t>Extract advanced metadata using deep-learning based analysis to</a:t>
            </a:r>
          </a:p>
          <a:p>
            <a:pPr marL="171450" indent="-171450">
              <a:buFont typeface="Arial" panose="020B0604020202020204" pitchFamily="34" charset="0"/>
              <a:buChar char="•"/>
            </a:pPr>
            <a:r>
              <a:rPr lang="en-US" b="0" dirty="0"/>
              <a:t>Automatically generate standard caption files for your videos</a:t>
            </a:r>
          </a:p>
          <a:p>
            <a:pPr marL="171450" indent="-171450">
              <a:buFont typeface="Arial" panose="020B0604020202020204" pitchFamily="34" charset="0"/>
              <a:buChar char="•"/>
            </a:pPr>
            <a:r>
              <a:rPr lang="en-US" b="0" dirty="0"/>
              <a:t>Create smooth and stabilized time lapses from first-person videos</a:t>
            </a:r>
          </a:p>
          <a:p>
            <a:pPr marL="171450" indent="-171450">
              <a:buFont typeface="Arial" panose="020B0604020202020204" pitchFamily="34" charset="0"/>
              <a:buChar char="•"/>
            </a:pPr>
            <a:r>
              <a:rPr lang="en-US" b="0" dirty="0"/>
              <a:t>Detect motion, faces and emotion</a:t>
            </a:r>
          </a:p>
          <a:p>
            <a:pPr marL="171450" indent="-171450">
              <a:buFont typeface="Arial" panose="020B0604020202020204" pitchFamily="34" charset="0"/>
              <a:buChar char="•"/>
            </a:pPr>
            <a:r>
              <a:rPr lang="en-US" b="0" dirty="0"/>
              <a:t>Summarize videos</a:t>
            </a:r>
          </a:p>
          <a:p>
            <a:pPr marL="171450" indent="-171450">
              <a:buFont typeface="Arial" panose="020B0604020202020204" pitchFamily="34" charset="0"/>
              <a:buChar char="•"/>
            </a:pPr>
            <a:r>
              <a:rPr lang="en-US" b="0" dirty="0"/>
              <a:t>Moderate content</a:t>
            </a:r>
          </a:p>
          <a:p>
            <a:endParaRPr lang="en-US" b="1" dirty="0"/>
          </a:p>
          <a:p>
            <a:r>
              <a:rPr lang="en-US" b="1" dirty="0"/>
              <a:t>Streaming</a:t>
            </a:r>
          </a:p>
          <a:p>
            <a:pPr marL="0" indent="0">
              <a:buFont typeface="Arial" panose="020B0604020202020204" pitchFamily="34" charset="0"/>
              <a:buNone/>
            </a:pPr>
            <a:r>
              <a:rPr lang="en-US" b="0" dirty="0"/>
              <a:t>Deliver content to virtually any device at scale</a:t>
            </a:r>
          </a:p>
          <a:p>
            <a:pPr marL="171450" indent="-171450">
              <a:buFont typeface="Arial" panose="020B0604020202020204" pitchFamily="34" charset="0"/>
              <a:buChar char="•"/>
            </a:pPr>
            <a:r>
              <a:rPr lang="en-US" b="0" dirty="0"/>
              <a:t>Just-in-time packaging to HLS, MPEG-DASH, and Smooth Streaming</a:t>
            </a:r>
          </a:p>
          <a:p>
            <a:pPr marL="171450" indent="-171450">
              <a:buFont typeface="Arial" panose="020B0604020202020204" pitchFamily="34" charset="0"/>
              <a:buChar char="•"/>
            </a:pPr>
            <a:r>
              <a:rPr lang="en-US" b="0" dirty="0"/>
              <a:t>Just-in-time AES encryption and PlayReady DRM technology</a:t>
            </a:r>
          </a:p>
          <a:p>
            <a:pPr marL="171450" indent="-171450">
              <a:buFont typeface="Arial" panose="020B0604020202020204" pitchFamily="34" charset="0"/>
              <a:buChar char="•"/>
            </a:pPr>
            <a:r>
              <a:rPr lang="en-US" b="0" dirty="0"/>
              <a:t>Direct integration with CDN</a:t>
            </a:r>
          </a:p>
          <a:p>
            <a:pPr marL="171450" indent="-171450">
              <a:buFont typeface="Arial" panose="020B0604020202020204" pitchFamily="34" charset="0"/>
              <a:buChar char="•"/>
            </a:pPr>
            <a:r>
              <a:rPr lang="en-US" b="0" dirty="0"/>
              <a:t>Scalability to handle all audience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Dynamic manifest manipulation for trimming and rendition filtering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Full cloud DVR workflow capabilities</a:t>
            </a:r>
          </a:p>
          <a:p>
            <a:endParaRPr lang="en-US" b="1" dirty="0"/>
          </a:p>
          <a:p>
            <a:r>
              <a:rPr lang="en-US" b="1" dirty="0"/>
              <a:t>Content Protection</a:t>
            </a:r>
          </a:p>
          <a:p>
            <a:r>
              <a:rPr lang="en-US" b="0" dirty="0"/>
              <a:t>Deliver highly secure content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Secure content from cloud upload to playback</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AES clear key and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Simplify key management and allow dynamic encryption on the fly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 with Active Directory or your own authentication system</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Configure protection rules with simple APIs or web portal</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Deliver highly-secure playback with native HTML5 or client SDKs for all device</a:t>
            </a:r>
            <a:endParaRPr lang="en-US" b="1" dirty="0"/>
          </a:p>
          <a:p>
            <a:endParaRPr lang="en-US" b="1" dirty="0"/>
          </a:p>
          <a:p>
            <a:r>
              <a:rPr lang="en-US" b="1" dirty="0"/>
              <a:t>CDN</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Secure and reliable global content delivery and acceleration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Global coverage and massive scalability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Integrated into your Azure services, letting you scale in minutes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Simple setup and no commitment: pay-as-you-go</a:t>
            </a:r>
            <a:endParaRPr lang="en-US" b="1" dirty="0"/>
          </a:p>
          <a:p>
            <a:endParaRPr lang="en-US" b="1" dirty="0"/>
          </a:p>
          <a:p>
            <a:r>
              <a:rPr lang="en-US" b="1" dirty="0"/>
              <a:t>Azure Media Player</a:t>
            </a:r>
          </a:p>
          <a:p>
            <a:r>
              <a:rPr lang="en-US" sz="900" b="0" i="0" kern="1200" dirty="0">
                <a:solidFill>
                  <a:schemeClr val="tx1"/>
                </a:solidFill>
                <a:effectLst/>
                <a:latin typeface="Segoe UI Light" pitchFamily="34" charset="0"/>
                <a:ea typeface="+mn-ea"/>
                <a:cs typeface="+mn-cs"/>
              </a:rPr>
              <a:t>A single player for your content on multiple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Supports most popular screens and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Automatically chooses the best playback format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Easily integrates into web and app solutions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Lets you use familiar JavaScript API development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Includes automatic fallback for Flash and Silverlight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Gives you integrated content protection</a:t>
            </a:r>
          </a:p>
          <a:p>
            <a:endParaRPr lang="en-US" sz="900" b="0" i="0" kern="1200" dirty="0">
              <a:solidFill>
                <a:schemeClr val="tx1"/>
              </a:solidFill>
              <a:effectLst/>
              <a:latin typeface="Segoe UI Light" pitchFamily="34" charset="0"/>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569272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2872696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On-premises live encoder - </a:t>
            </a:r>
            <a:r>
              <a:rPr lang="en-US" sz="900" b="0" i="0" kern="1200" dirty="0">
                <a:solidFill>
                  <a:schemeClr val="tx1"/>
                </a:solidFill>
                <a:effectLst/>
                <a:latin typeface="Segoe UI Light" pitchFamily="34" charset="0"/>
                <a:ea typeface="+mn-ea"/>
                <a:cs typeface="+mn-cs"/>
              </a:rPr>
              <a:t>Outputs the live source for ingest into the cloud as RTMP, MPEG-Transport Stream, or fragmented mp4 formats.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Preview monitoring - Provides the ability to preview and validate a live stream before further processing and delivery.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Streaming endpoint - </a:t>
            </a:r>
            <a:r>
              <a:rPr lang="en-US" dirty="0">
                <a:effectLst/>
              </a:rPr>
              <a:t>Represents a streaming service that can deliver content directly to a client player application, or to a content delivery network (CDN) for further distribution.</a:t>
            </a:r>
          </a:p>
          <a:p>
            <a:endParaRPr lang="en-US" dirty="0">
              <a:effectLst/>
            </a:endParaRPr>
          </a:p>
          <a:p>
            <a:r>
              <a:rPr lang="en-US" dirty="0">
                <a:effectLst/>
              </a:rPr>
              <a:t>Multi-DRM - </a:t>
            </a:r>
            <a:r>
              <a:rPr lang="en-US" sz="900" b="0" i="0" kern="1200" dirty="0">
                <a:solidFill>
                  <a:schemeClr val="tx1"/>
                </a:solidFill>
                <a:effectLst/>
                <a:latin typeface="Segoe UI Light" pitchFamily="34" charset="0"/>
                <a:ea typeface="+mn-ea"/>
                <a:cs typeface="+mn-cs"/>
              </a:rPr>
              <a:t>Delivers content securely using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 or AES clear key encryption.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2662614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extLst>
      <p:ext uri="{BB962C8B-B14F-4D97-AF65-F5344CB8AC3E}">
        <p14:creationId xmlns:p14="http://schemas.microsoft.com/office/powerpoint/2010/main" val="92294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6/5/2018 7:10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22221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23268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Microsoft Cognitive Services (formerly Project Oxford) are a set of APIs, SDKs and services available to developers to make their applications more intelligent, engaging and discoverable. Microsoft Cognitive Services expands on Microsoft’s evolving portfolio of machine learning APIs and enables developers to easily add intelligent features into their applications.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Let me give two examples of projects my colleagues and I have built:</a:t>
            </a:r>
          </a:p>
          <a:p>
            <a:pPr marL="228600" indent="-228600">
              <a:buAutoNum type="arabicPeriod"/>
            </a:pPr>
            <a:r>
              <a:rPr lang="en-US" sz="900" b="0" i="0" kern="1200" dirty="0">
                <a:solidFill>
                  <a:schemeClr val="tx1"/>
                </a:solidFill>
                <a:effectLst/>
                <a:latin typeface="Segoe UI Light" pitchFamily="34" charset="0"/>
                <a:ea typeface="+mn-ea"/>
                <a:cs typeface="+mn-cs"/>
              </a:rPr>
              <a:t>Learn to read (language identification, speech to text, language translation, text to speech)</a:t>
            </a:r>
          </a:p>
          <a:p>
            <a:pPr marL="228600" indent="-228600">
              <a:buAutoNum type="arabicPeriod"/>
            </a:pPr>
            <a:r>
              <a:rPr lang="en-US" sz="900" b="0" i="0" kern="1200" dirty="0">
                <a:solidFill>
                  <a:schemeClr val="tx1"/>
                </a:solidFill>
                <a:effectLst/>
                <a:latin typeface="Segoe UI Light" pitchFamily="34" charset="0"/>
                <a:ea typeface="+mn-ea"/>
                <a:cs typeface="+mn-cs"/>
              </a:rPr>
              <a:t>Weapon detection (custom vision service)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149480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What is a bot?</a:t>
            </a:r>
          </a:p>
          <a:p>
            <a:r>
              <a:rPr lang="en-US" sz="900" b="0" i="0" kern="1200" dirty="0">
                <a:solidFill>
                  <a:schemeClr val="tx1"/>
                </a:solidFill>
                <a:effectLst/>
                <a:latin typeface="Segoe UI Light" pitchFamily="34" charset="0"/>
                <a:ea typeface="+mn-ea"/>
                <a:cs typeface="+mn-cs"/>
              </a:rPr>
              <a:t>A bot is an app that users interact with in a conversational way using text, graphics (cards), or speech. It may be a simple question and answer dialog, or a sophisticated bot that allows people to interact with services in an intelligent manner using pattern matching, state tracking and artificial intelligence techniques well-integrated with existing business services.</a:t>
            </a:r>
            <a:endParaRPr lang="en-US" dirty="0"/>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Bot Service provides tools to build, test, deploy, and manage intelligent bots all in one place. Through the modular and extensible framework provided by the SDK, developers can leverage templates to create bots that provide speech, language understanding, question and answer, and more. </a:t>
            </a:r>
          </a:p>
          <a:p>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327872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Skype Client - User initiates call</a:t>
            </a:r>
          </a:p>
          <a:p>
            <a:endParaRPr lang="en-US" dirty="0"/>
          </a:p>
          <a:p>
            <a:r>
              <a:rPr lang="en-US" dirty="0"/>
              <a:t>Bot Connector + Skype Calling Channel - Routes calls from Skype to the bot</a:t>
            </a:r>
          </a:p>
          <a:p>
            <a:endParaRPr lang="en-US" dirty="0"/>
          </a:p>
          <a:p>
            <a:r>
              <a:rPr lang="en-US" dirty="0"/>
              <a:t>Azure App Services - Hosts the bot application, which manages logic and API calls</a:t>
            </a:r>
          </a:p>
          <a:p>
            <a:endParaRPr lang="en-US" dirty="0"/>
          </a:p>
          <a:p>
            <a:r>
              <a:rPr lang="en-US" dirty="0"/>
              <a:t>Cosmos DB - Stores bot state and event logs</a:t>
            </a:r>
          </a:p>
          <a:p>
            <a:endParaRPr lang="en-US" dirty="0"/>
          </a:p>
          <a:p>
            <a:r>
              <a:rPr lang="en-US" dirty="0"/>
              <a:t>Bing Speech Service - Processes speech-to-text</a:t>
            </a:r>
          </a:p>
          <a:p>
            <a:endParaRPr lang="en-US" dirty="0"/>
          </a:p>
          <a:p>
            <a:r>
              <a:rPr lang="en-US" dirty="0"/>
              <a:t>LUIS (Language Understanding Intelligent Service) - Extracts intent and entities from text</a:t>
            </a:r>
          </a:p>
          <a:p>
            <a:endParaRPr lang="en-US" dirty="0"/>
          </a:p>
          <a:p>
            <a:r>
              <a:rPr lang="en-US" dirty="0"/>
              <a:t>Azure Search - Indexes the product catalog for product-query matching</a:t>
            </a:r>
          </a:p>
          <a:p>
            <a:endParaRPr lang="en-US" dirty="0"/>
          </a:p>
          <a:p>
            <a:r>
              <a:rPr lang="en-US" dirty="0"/>
              <a:t>Azure SQL - Stores product and order data</a:t>
            </a:r>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115324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Machine Learning?</a:t>
            </a:r>
          </a:p>
          <a:p>
            <a:r>
              <a:rPr lang="en-US" sz="900" b="0" i="0" kern="1200" dirty="0">
                <a:solidFill>
                  <a:schemeClr val="tx1"/>
                </a:solidFill>
                <a:effectLst/>
                <a:latin typeface="Segoe UI Light" pitchFamily="34" charset="0"/>
                <a:ea typeface="+mn-ea"/>
                <a:cs typeface="+mn-cs"/>
              </a:rPr>
              <a:t>Machine learning is a data science technique that allows computers to use existing data to forecast future behaviors, outcomes, and trends. Using machine learning, computers learn without being explicitly programmed.</a:t>
            </a:r>
          </a:p>
          <a:p>
            <a:r>
              <a:rPr lang="en-US" sz="900" b="0" i="0" kern="1200" dirty="0">
                <a:solidFill>
                  <a:schemeClr val="tx1"/>
                </a:solidFill>
                <a:effectLst/>
                <a:latin typeface="Segoe UI Light" pitchFamily="34" charset="0"/>
                <a:ea typeface="+mn-ea"/>
                <a:cs typeface="+mn-cs"/>
              </a:rPr>
              <a:t>Forecasts or predictions from machine learning can make apps and devices smarter.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you shop online, machine learning helps recommend other products you might like based on what you've purchased.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your credit card is swiped, machine learning compares the transaction to a database of transactions and helps detect fraud.</a:t>
            </a:r>
          </a:p>
          <a:p>
            <a:endParaRPr lang="en-US" dirty="0"/>
          </a:p>
          <a:p>
            <a:r>
              <a:rPr lang="en-US" b="1" dirty="0"/>
              <a:t>What is Azure Machine Learning?</a:t>
            </a:r>
          </a:p>
          <a:p>
            <a:r>
              <a:rPr lang="en-US" sz="900" b="0" i="0" kern="1200" dirty="0">
                <a:solidFill>
                  <a:schemeClr val="tx1"/>
                </a:solidFill>
                <a:effectLst/>
                <a:latin typeface="Segoe UI Light" pitchFamily="34" charset="0"/>
                <a:ea typeface="+mn-ea"/>
                <a:cs typeface="+mn-cs"/>
              </a:rPr>
              <a:t>Azure Machine Learning is an integrated, end-to-end data science and advanced analytics solution. It enables data scientists to prepare data, develop experiments, and deploy models at cloud scale.</a:t>
            </a:r>
          </a:p>
          <a:p>
            <a:r>
              <a:rPr lang="en-US" sz="900" b="0" i="0" kern="1200" dirty="0">
                <a:solidFill>
                  <a:schemeClr val="tx1"/>
                </a:solidFill>
                <a:effectLst/>
                <a:latin typeface="Segoe UI Light" pitchFamily="34" charset="0"/>
                <a:ea typeface="+mn-ea"/>
                <a:cs typeface="+mn-cs"/>
              </a:rPr>
              <a:t>The main components of Azure Machine Learning are: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Machine Learning Workbench</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Machine Learning Experimentation Service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Machine Learning Model Management Service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Microsoft Machine Learning Libraries for Apache Spark (</a:t>
            </a:r>
            <a:r>
              <a:rPr lang="en-US" sz="900" b="0" i="0" kern="1200" dirty="0" err="1">
                <a:solidFill>
                  <a:schemeClr val="tx1"/>
                </a:solidFill>
                <a:effectLst/>
                <a:latin typeface="Segoe UI Light" pitchFamily="34" charset="0"/>
                <a:ea typeface="+mn-ea"/>
                <a:cs typeface="+mn-cs"/>
              </a:rPr>
              <a:t>MMLSpark</a:t>
            </a:r>
            <a:r>
              <a:rPr lang="en-US" sz="900" b="0" i="0" kern="1200" dirty="0">
                <a:solidFill>
                  <a:schemeClr val="tx1"/>
                </a:solidFill>
                <a:effectLst/>
                <a:latin typeface="Segoe UI Light" pitchFamily="34" charset="0"/>
                <a:ea typeface="+mn-ea"/>
                <a:cs typeface="+mn-cs"/>
              </a:rPr>
              <a:t> Library)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Visual Studio Code Tools for AI</a:t>
            </a:r>
          </a:p>
          <a:p>
            <a:r>
              <a:rPr lang="en-US" sz="900" b="0" i="0" kern="1200" dirty="0">
                <a:solidFill>
                  <a:schemeClr val="tx1"/>
                </a:solidFill>
                <a:effectLst/>
                <a:latin typeface="Segoe UI Light" pitchFamily="34" charset="0"/>
                <a:ea typeface="+mn-ea"/>
                <a:cs typeface="+mn-cs"/>
              </a:rPr>
              <a:t>Together, these applications and services help significantly accelerate your data science project development and deployment.</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Azure ML Workbench</a:t>
            </a:r>
          </a:p>
          <a:p>
            <a:r>
              <a:rPr lang="en-US" sz="900" b="0" i="0" kern="1200" dirty="0">
                <a:solidFill>
                  <a:schemeClr val="tx1"/>
                </a:solidFill>
                <a:effectLst/>
                <a:latin typeface="Segoe UI Light" pitchFamily="34" charset="0"/>
                <a:ea typeface="+mn-ea"/>
                <a:cs typeface="+mn-cs"/>
              </a:rPr>
              <a:t>Azure Machine Learning Workbench is a desktop application plus command-line tools, supported on both Windows and macOS. It allows you to manage machine learning solutions through the entire data science life cycle: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ingestion and preparation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Model development and experiment management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Model deployment in various target environments</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Light" pitchFamily="34" charset="0"/>
                <a:ea typeface="+mn-ea"/>
                <a:cs typeface="+mn-cs"/>
              </a:rPr>
              <a:t>Azure ML Experimentation Service</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Experimentation Service handles the execution of machine learning experiments. It also supports the Workbench by providing project management, Git integration, access control, roaming, and sharing.</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Light" pitchFamily="34" charset="0"/>
                <a:ea typeface="+mn-ea"/>
                <a:cs typeface="+mn-cs"/>
              </a:rPr>
              <a:t>Azure ML Model Management Service</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Model Management Service allows data scientists and dev-ops teams to deploy predictive models into a wide variety of environments. Model versions and lineage are tracked from training runs to deployments. Models are stored, registered, and managed in the cloud.</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i="0" kern="1200" dirty="0" err="1">
                <a:solidFill>
                  <a:schemeClr val="tx1"/>
                </a:solidFill>
                <a:effectLst/>
                <a:latin typeface="Segoe UI Light" pitchFamily="34" charset="0"/>
                <a:ea typeface="+mn-ea"/>
                <a:cs typeface="+mn-cs"/>
              </a:rPr>
              <a:t>MMLSpark</a:t>
            </a:r>
            <a:r>
              <a:rPr lang="en-US" sz="900" b="1" i="0" kern="1200" dirty="0">
                <a:solidFill>
                  <a:schemeClr val="tx1"/>
                </a:solidFill>
                <a:effectLst/>
                <a:latin typeface="Segoe UI Light" pitchFamily="34" charset="0"/>
                <a:ea typeface="+mn-ea"/>
                <a:cs typeface="+mn-cs"/>
              </a:rPr>
              <a:t> Library</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a:t>
            </a:r>
            <a:r>
              <a:rPr lang="en-US" sz="900" b="0" i="0" u="sng" kern="1200" dirty="0" err="1">
                <a:solidFill>
                  <a:schemeClr val="tx1"/>
                </a:solidFill>
                <a:effectLst/>
                <a:latin typeface="Segoe UI Light" pitchFamily="34" charset="0"/>
                <a:ea typeface="+mn-ea"/>
                <a:cs typeface="+mn-cs"/>
                <a:hlinkClick r:id="rId3"/>
              </a:rPr>
              <a:t>MMLSpark</a:t>
            </a:r>
            <a:r>
              <a:rPr lang="en-US" sz="900" b="0" i="0" kern="1200" dirty="0">
                <a:solidFill>
                  <a:schemeClr val="tx1"/>
                </a:solidFill>
                <a:effectLst/>
                <a:latin typeface="Segoe UI Light" pitchFamily="34" charset="0"/>
                <a:ea typeface="+mn-ea"/>
                <a:cs typeface="+mn-cs"/>
              </a:rPr>
              <a:t>(Microsoft Machine Learning Library for Apache Spark) is an open-source Spark package that provides deep learning and data science tools for Apache Spark. It integrates </a:t>
            </a:r>
            <a:r>
              <a:rPr lang="en-US" sz="900" b="0" i="0" u="sng" kern="1200" dirty="0">
                <a:solidFill>
                  <a:schemeClr val="tx1"/>
                </a:solidFill>
                <a:effectLst/>
                <a:latin typeface="Segoe UI Light" pitchFamily="34" charset="0"/>
                <a:ea typeface="+mn-ea"/>
                <a:cs typeface="+mn-cs"/>
                <a:hlinkClick r:id="rId4"/>
              </a:rPr>
              <a:t>Spark Machine Learning </a:t>
            </a:r>
            <a:r>
              <a:rPr lang="en-US" sz="900" b="0" i="0" u="sng" kern="1200" dirty="0" err="1">
                <a:solidFill>
                  <a:schemeClr val="tx1"/>
                </a:solidFill>
                <a:effectLst/>
                <a:latin typeface="Segoe UI Light" pitchFamily="34" charset="0"/>
                <a:ea typeface="+mn-ea"/>
                <a:cs typeface="+mn-cs"/>
                <a:hlinkClick r:id="rId4"/>
              </a:rPr>
              <a:t>Pipelines</a:t>
            </a:r>
            <a:r>
              <a:rPr lang="en-US" sz="900" b="0" i="0" kern="1200" dirty="0" err="1">
                <a:solidFill>
                  <a:schemeClr val="tx1"/>
                </a:solidFill>
                <a:effectLst/>
                <a:latin typeface="Segoe UI Light" pitchFamily="34" charset="0"/>
                <a:ea typeface="+mn-ea"/>
                <a:cs typeface="+mn-cs"/>
              </a:rPr>
              <a:t>with</a:t>
            </a:r>
            <a:r>
              <a:rPr lang="en-US" sz="900" b="0" i="0" kern="1200" dirty="0">
                <a:solidFill>
                  <a:schemeClr val="tx1"/>
                </a:solidFill>
                <a:effectLst/>
                <a:latin typeface="Segoe UI Light" pitchFamily="34" charset="0"/>
                <a:ea typeface="+mn-ea"/>
                <a:cs typeface="+mn-cs"/>
              </a:rPr>
              <a:t> the </a:t>
            </a:r>
            <a:r>
              <a:rPr lang="en-US" sz="900" b="0" i="0" u="sng" kern="1200" dirty="0">
                <a:solidFill>
                  <a:schemeClr val="tx1"/>
                </a:solidFill>
                <a:effectLst/>
                <a:latin typeface="Segoe UI Light" pitchFamily="34" charset="0"/>
                <a:ea typeface="+mn-ea"/>
                <a:cs typeface="+mn-cs"/>
                <a:hlinkClick r:id="rId5"/>
              </a:rPr>
              <a:t>Microsoft Cognitive Toolkit</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6"/>
              </a:rPr>
              <a:t>OpenCV</a:t>
            </a:r>
            <a:r>
              <a:rPr lang="en-US" sz="900" b="0" i="0" kern="1200" dirty="0">
                <a:solidFill>
                  <a:schemeClr val="tx1"/>
                </a:solidFill>
                <a:effectLst/>
                <a:latin typeface="Segoe UI Light" pitchFamily="34" charset="0"/>
                <a:ea typeface="+mn-ea"/>
                <a:cs typeface="+mn-cs"/>
              </a:rPr>
              <a:t> library. It enables you to quickly create powerful, highly scalable predictive, and analytical models for large image and text datasets.</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i="0" kern="1200" dirty="0">
                <a:solidFill>
                  <a:schemeClr val="tx1"/>
                </a:solidFill>
                <a:effectLst/>
                <a:latin typeface="Segoe UI Light" pitchFamily="34" charset="0"/>
                <a:ea typeface="+mn-ea"/>
                <a:cs typeface="+mn-cs"/>
              </a:rPr>
              <a:t>VS Code Tools for AI</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Visual Studio Code Tools for AI is an extension in Visual Studio Code to build, test, and deploy Deep Learning and AI solutions.</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3033404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2.png"/><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096"/>
            <a:ext cx="12439715" cy="70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207" spc="-94"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1912">
                <a:solidFill>
                  <a:schemeClr val="bg1"/>
                </a:solidFill>
              </a:defRPr>
            </a:lvl1pPr>
            <a:lvl2pPr marL="269324" indent="0">
              <a:buNone/>
              <a:defRPr sz="1912">
                <a:solidFill>
                  <a:schemeClr val="bg1"/>
                </a:solidFill>
              </a:defRPr>
            </a:lvl2pPr>
            <a:lvl3pPr marL="562675" indent="0">
              <a:buNone/>
              <a:defRPr sz="1912">
                <a:solidFill>
                  <a:schemeClr val="bg1"/>
                </a:solidFill>
              </a:defRPr>
            </a:lvl3pPr>
            <a:lvl4pPr marL="832000" indent="0">
              <a:buNone/>
              <a:defRPr sz="1912">
                <a:solidFill>
                  <a:schemeClr val="bg1"/>
                </a:solidFill>
              </a:defRPr>
            </a:lvl4pPr>
            <a:lvl5pPr marL="1057069" indent="0">
              <a:buNone/>
              <a:defRPr sz="1912">
                <a:solidFill>
                  <a:schemeClr val="bg1"/>
                </a:solidFill>
              </a:defRPr>
            </a:lvl5pPr>
          </a:lstStyle>
          <a:p>
            <a:pPr lvl="0"/>
            <a:r>
              <a:rPr lang="en-US" dirty="0"/>
              <a:t>Speaker Name</a:t>
            </a:r>
          </a:p>
        </p:txBody>
      </p:sp>
      <p:sp>
        <p:nvSpPr>
          <p:cNvPr id="8" name="Rectangle 7"/>
          <p:cNvSpPr/>
          <p:nvPr userDrawn="1"/>
        </p:nvSpPr>
        <p:spPr>
          <a:xfrm>
            <a:off x="153877" y="655737"/>
            <a:ext cx="1549180" cy="1442621"/>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32" tIns="87432" rIns="87432" bIns="87432" numCol="1" spcCol="0" rtlCol="0" fromWordArt="0" anchor="t" anchorCtr="0" forceAA="0" compatLnSpc="1">
            <a:prstTxWarp prst="textNoShape">
              <a:avLst/>
            </a:prstTxWarp>
            <a:noAutofit/>
          </a:bodyPr>
          <a:lstStyle/>
          <a:p>
            <a:pPr algn="l"/>
            <a:r>
              <a:rPr lang="en-US" sz="1722" dirty="0">
                <a:solidFill>
                  <a:schemeClr val="bg1"/>
                </a:solidFill>
                <a:latin typeface="+mj-lt"/>
              </a:rPr>
              <a:t>Microsoft Technology </a:t>
            </a:r>
            <a:br>
              <a:rPr lang="en-US" sz="1722" dirty="0">
                <a:solidFill>
                  <a:schemeClr val="bg1"/>
                </a:solidFill>
                <a:latin typeface="+mj-lt"/>
              </a:rPr>
            </a:br>
            <a:r>
              <a:rPr lang="en-US" sz="1722" dirty="0">
                <a:solidFill>
                  <a:schemeClr val="bg1"/>
                </a:solidFill>
                <a:latin typeface="+mj-lt"/>
              </a:rPr>
              <a:t>Centers</a:t>
            </a:r>
          </a:p>
          <a:p>
            <a:pPr marL="0" algn="l" defTabSz="1040398" rtl="0" eaLnBrk="1" latinLnBrk="0" hangingPunct="1">
              <a:spcBef>
                <a:spcPts val="287"/>
              </a:spcBef>
            </a:pPr>
            <a:r>
              <a:rPr lang="en-US" sz="1147"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2720" y="6379822"/>
            <a:ext cx="1561247" cy="319442"/>
          </a:xfrm>
          <a:prstGeom prst="rect">
            <a:avLst/>
          </a:prstGeom>
          <a:noFill/>
          <a:ln>
            <a:noFill/>
          </a:ln>
        </p:spPr>
      </p:pic>
    </p:spTree>
    <p:extLst>
      <p:ext uri="{BB962C8B-B14F-4D97-AF65-F5344CB8AC3E}">
        <p14:creationId xmlns:p14="http://schemas.microsoft.com/office/powerpoint/2010/main" val="25259990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096"/>
            <a:ext cx="12439715" cy="70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207" spc="-94"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1912">
                <a:solidFill>
                  <a:schemeClr val="bg1"/>
                </a:solidFill>
              </a:defRPr>
            </a:lvl1pPr>
            <a:lvl2pPr marL="269324" indent="0">
              <a:buNone/>
              <a:defRPr sz="1912">
                <a:solidFill>
                  <a:schemeClr val="bg1"/>
                </a:solidFill>
              </a:defRPr>
            </a:lvl2pPr>
            <a:lvl3pPr marL="562675" indent="0">
              <a:buNone/>
              <a:defRPr sz="1912">
                <a:solidFill>
                  <a:schemeClr val="bg1"/>
                </a:solidFill>
              </a:defRPr>
            </a:lvl3pPr>
            <a:lvl4pPr marL="832000" indent="0">
              <a:buNone/>
              <a:defRPr sz="1912">
                <a:solidFill>
                  <a:schemeClr val="bg1"/>
                </a:solidFill>
              </a:defRPr>
            </a:lvl4pPr>
            <a:lvl5pPr marL="1057069" indent="0">
              <a:buNone/>
              <a:defRPr sz="1912">
                <a:solidFill>
                  <a:schemeClr val="bg1"/>
                </a:solidFill>
              </a:defRPr>
            </a:lvl5pPr>
          </a:lstStyle>
          <a:p>
            <a:pPr lvl="0"/>
            <a:r>
              <a:rPr lang="en-US" dirty="0"/>
              <a:t>Speaker Name</a:t>
            </a:r>
          </a:p>
        </p:txBody>
      </p:sp>
      <p:sp>
        <p:nvSpPr>
          <p:cNvPr id="8" name="Rectangle 7"/>
          <p:cNvSpPr/>
          <p:nvPr userDrawn="1"/>
        </p:nvSpPr>
        <p:spPr>
          <a:xfrm>
            <a:off x="153877" y="655737"/>
            <a:ext cx="1549180" cy="1442621"/>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32" tIns="87432" rIns="87432" bIns="87432" numCol="1" spcCol="0" rtlCol="0" fromWordArt="0" anchor="t" anchorCtr="0" forceAA="0" compatLnSpc="1">
            <a:prstTxWarp prst="textNoShape">
              <a:avLst/>
            </a:prstTxWarp>
            <a:noAutofit/>
          </a:bodyPr>
          <a:lstStyle/>
          <a:p>
            <a:pPr algn="l"/>
            <a:r>
              <a:rPr lang="en-US" sz="1722" dirty="0">
                <a:solidFill>
                  <a:schemeClr val="bg1"/>
                </a:solidFill>
                <a:latin typeface="+mj-lt"/>
              </a:rPr>
              <a:t>Microsoft Technology </a:t>
            </a:r>
            <a:br>
              <a:rPr lang="en-US" sz="1722" dirty="0">
                <a:solidFill>
                  <a:schemeClr val="bg1"/>
                </a:solidFill>
                <a:latin typeface="+mj-lt"/>
              </a:rPr>
            </a:br>
            <a:r>
              <a:rPr lang="en-US" sz="1722" dirty="0">
                <a:solidFill>
                  <a:schemeClr val="bg1"/>
                </a:solidFill>
                <a:latin typeface="+mj-lt"/>
              </a:rPr>
              <a:t>Centers</a:t>
            </a:r>
          </a:p>
          <a:p>
            <a:pPr marL="0" algn="l" defTabSz="1040398" rtl="0" eaLnBrk="1" latinLnBrk="0" hangingPunct="1">
              <a:spcBef>
                <a:spcPts val="287"/>
              </a:spcBef>
            </a:pPr>
            <a:r>
              <a:rPr lang="en-US" sz="1147"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2720" y="6379822"/>
            <a:ext cx="1561247" cy="319442"/>
          </a:xfrm>
          <a:prstGeom prst="rect">
            <a:avLst/>
          </a:prstGeom>
          <a:noFill/>
          <a:ln>
            <a:noFill/>
          </a:ln>
        </p:spPr>
      </p:pic>
    </p:spTree>
    <p:extLst>
      <p:ext uri="{BB962C8B-B14F-4D97-AF65-F5344CB8AC3E}">
        <p14:creationId xmlns:p14="http://schemas.microsoft.com/office/powerpoint/2010/main" val="285223761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853611" y="558438"/>
            <a:ext cx="11582866" cy="380490"/>
          </a:xfrm>
          <a:prstGeom prst="rect">
            <a:avLst/>
          </a:prstGeom>
        </p:spPr>
        <p:txBody>
          <a:bodyPr lIns="320040" tIns="53325" rIns="53325" bIns="53325">
            <a:noAutofit/>
          </a:bodyPr>
          <a:lstStyle>
            <a:lvl1pPr marL="0" indent="0">
              <a:buNone/>
              <a:defRPr sz="2677">
                <a:solidFill>
                  <a:schemeClr val="tx1"/>
                </a:solidFill>
                <a:latin typeface="Segoe UI Light" pitchFamily="34" charset="0"/>
              </a:defRPr>
            </a:lvl1pPr>
            <a:lvl2pPr marL="269324" indent="0">
              <a:buNone/>
              <a:defRPr/>
            </a:lvl2pPr>
            <a:lvl3pPr marL="562675" indent="0">
              <a:buNone/>
              <a:defRPr/>
            </a:lvl3pPr>
            <a:lvl4pPr marL="832000" indent="0">
              <a:buNone/>
              <a:defRPr/>
            </a:lvl4pPr>
            <a:lvl5pPr marL="1057069"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466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5415541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853611" y="560280"/>
            <a:ext cx="11582866" cy="380490"/>
          </a:xfrm>
          <a:prstGeom prst="rect">
            <a:avLst/>
          </a:prstGeom>
        </p:spPr>
        <p:txBody>
          <a:bodyPr lIns="320040" tIns="53325" rIns="53325" bIns="53325">
            <a:noAutofit/>
          </a:bodyPr>
          <a:lstStyle>
            <a:lvl1pPr marL="0" indent="0">
              <a:buNone/>
              <a:defRPr sz="2677">
                <a:solidFill>
                  <a:schemeClr val="tx1"/>
                </a:solidFill>
                <a:latin typeface="Segoe UI Light" pitchFamily="34" charset="0"/>
              </a:defRPr>
            </a:lvl1pPr>
            <a:lvl2pPr marL="269324" indent="0">
              <a:buNone/>
              <a:defRPr/>
            </a:lvl2pPr>
            <a:lvl3pPr marL="562675" indent="0">
              <a:buNone/>
              <a:defRPr/>
            </a:lvl3pPr>
            <a:lvl4pPr marL="832000" indent="0">
              <a:buNone/>
              <a:defRPr/>
            </a:lvl4pPr>
            <a:lvl5pPr marL="1057069" indent="0">
              <a:buNone/>
              <a:defRPr/>
            </a:lvl5pPr>
          </a:lstStyle>
          <a:p>
            <a:pPr lvl="0"/>
            <a:r>
              <a:rPr lang="en-US" dirty="0"/>
              <a:t>Click to add subtitle</a:t>
            </a:r>
          </a:p>
        </p:txBody>
      </p:sp>
    </p:spTree>
    <p:extLst>
      <p:ext uri="{BB962C8B-B14F-4D97-AF65-F5344CB8AC3E}">
        <p14:creationId xmlns:p14="http://schemas.microsoft.com/office/powerpoint/2010/main" val="89376070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10721231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3879" y="1476622"/>
            <a:ext cx="5831115" cy="4740734"/>
          </a:xfrm>
        </p:spPr>
        <p:txBody>
          <a:bodyPr>
            <a:normAutofit/>
          </a:bodyPr>
          <a:lstStyle>
            <a:lvl1pPr>
              <a:defRPr sz="1912"/>
            </a:lvl1pPr>
            <a:lvl2pPr>
              <a:defRPr sz="1530"/>
            </a:lvl2pPr>
            <a:lvl3pPr>
              <a:defRPr sz="1339"/>
            </a:lvl3pPr>
            <a:lvl4pPr>
              <a:defRPr sz="1147"/>
            </a:lvl4pPr>
            <a:lvl5pPr>
              <a:defRPr sz="1147"/>
            </a:lvl5pPr>
            <a:lvl6pPr>
              <a:defRPr sz="2295"/>
            </a:lvl6pPr>
            <a:lvl7pPr>
              <a:defRPr sz="2295"/>
            </a:lvl7pPr>
            <a:lvl8pPr>
              <a:defRPr sz="2295"/>
            </a:lvl8pPr>
            <a:lvl9pPr>
              <a:defRPr sz="22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8239" y="1487724"/>
            <a:ext cx="5831115" cy="4740734"/>
          </a:xfrm>
        </p:spPr>
        <p:txBody>
          <a:bodyPr>
            <a:normAutofit/>
          </a:bodyPr>
          <a:lstStyle>
            <a:lvl1pPr>
              <a:defRPr sz="1912"/>
            </a:lvl1pPr>
            <a:lvl2pPr>
              <a:defRPr sz="1530"/>
            </a:lvl2pPr>
            <a:lvl3pPr>
              <a:defRPr sz="1339"/>
            </a:lvl3pPr>
            <a:lvl4pPr>
              <a:defRPr sz="1147"/>
            </a:lvl4pPr>
            <a:lvl5pPr>
              <a:defRPr sz="1147"/>
            </a:lvl5pPr>
            <a:lvl6pPr>
              <a:defRPr sz="2295"/>
            </a:lvl6pPr>
            <a:lvl7pPr>
              <a:defRPr sz="2295"/>
            </a:lvl7pPr>
            <a:lvl8pPr>
              <a:defRPr sz="2295"/>
            </a:lvl8pPr>
            <a:lvl9pPr>
              <a:defRPr sz="22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17926042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3877" y="1092895"/>
            <a:ext cx="5807301" cy="1136612"/>
          </a:xfrm>
          <a:solidFill>
            <a:schemeClr val="tx2"/>
          </a:solidFill>
        </p:spPr>
        <p:txBody>
          <a:bodyPr anchor="b">
            <a:normAutofit/>
          </a:bodyPr>
          <a:lstStyle>
            <a:lvl1pPr marL="0" indent="0">
              <a:buNone/>
              <a:defRPr sz="2295" b="1">
                <a:solidFill>
                  <a:schemeClr val="bg1"/>
                </a:solidFill>
                <a:latin typeface="+mj-lt"/>
              </a:defRPr>
            </a:lvl1pPr>
            <a:lvl2pPr marL="582771" indent="0">
              <a:buNone/>
              <a:defRPr sz="2581" b="1"/>
            </a:lvl2pPr>
            <a:lvl3pPr marL="1165542" indent="0">
              <a:buNone/>
              <a:defRPr sz="2295" b="1"/>
            </a:lvl3pPr>
            <a:lvl4pPr marL="1748313" indent="0">
              <a:buNone/>
              <a:defRPr sz="2008" b="1"/>
            </a:lvl4pPr>
            <a:lvl5pPr marL="2331083" indent="0">
              <a:buNone/>
              <a:defRPr sz="2008" b="1"/>
            </a:lvl5pPr>
            <a:lvl6pPr marL="2913854" indent="0">
              <a:buNone/>
              <a:defRPr sz="2008" b="1"/>
            </a:lvl6pPr>
            <a:lvl7pPr marL="3496625" indent="0">
              <a:buNone/>
              <a:defRPr sz="2008" b="1"/>
            </a:lvl7pPr>
            <a:lvl8pPr marL="4079396" indent="0">
              <a:buNone/>
              <a:defRPr sz="2008" b="1"/>
            </a:lvl8pPr>
            <a:lvl9pPr marL="4662167" indent="0">
              <a:buNone/>
              <a:defRPr sz="2008" b="1"/>
            </a:lvl9pPr>
          </a:lstStyle>
          <a:p>
            <a:pPr lvl="0"/>
            <a:r>
              <a:rPr lang="en-US"/>
              <a:t>Click to edit Master text styles</a:t>
            </a:r>
          </a:p>
        </p:txBody>
      </p:sp>
      <p:sp>
        <p:nvSpPr>
          <p:cNvPr id="4" name="Content Placeholder 3"/>
          <p:cNvSpPr>
            <a:spLocks noGrp="1"/>
          </p:cNvSpPr>
          <p:nvPr>
            <p:ph sz="half" idx="2"/>
          </p:nvPr>
        </p:nvSpPr>
        <p:spPr>
          <a:xfrm>
            <a:off x="153877" y="2229506"/>
            <a:ext cx="5807301" cy="4029948"/>
          </a:xfrm>
        </p:spPr>
        <p:txBody>
          <a:bodyPr>
            <a:normAutofit/>
          </a:bodyPr>
          <a:lstStyle>
            <a:lvl1pPr>
              <a:defRPr sz="1722"/>
            </a:lvl1pPr>
            <a:lvl2pPr>
              <a:defRPr sz="1530"/>
            </a:lvl2pPr>
            <a:lvl3pPr>
              <a:defRPr sz="1339"/>
            </a:lvl3pPr>
            <a:lvl4pPr>
              <a:defRPr sz="1339"/>
            </a:lvl4pPr>
            <a:lvl5pPr>
              <a:defRPr sz="1339"/>
            </a:lvl5pPr>
            <a:lvl6pPr>
              <a:defRPr sz="2008"/>
            </a:lvl6pPr>
            <a:lvl7pPr>
              <a:defRPr sz="2008"/>
            </a:lvl7pPr>
            <a:lvl8pPr>
              <a:defRPr sz="2008"/>
            </a:lvl8pPr>
            <a:lvl9pPr>
              <a:defRPr sz="20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240" y="1092895"/>
            <a:ext cx="5809582" cy="1136612"/>
          </a:xfrm>
          <a:solidFill>
            <a:schemeClr val="tx2"/>
          </a:solidFill>
        </p:spPr>
        <p:txBody>
          <a:bodyPr anchor="b">
            <a:normAutofit/>
          </a:bodyPr>
          <a:lstStyle>
            <a:lvl1pPr marL="0" indent="0">
              <a:buNone/>
              <a:defRPr sz="2295" b="1">
                <a:solidFill>
                  <a:schemeClr val="bg1"/>
                </a:solidFill>
                <a:latin typeface="+mj-lt"/>
              </a:defRPr>
            </a:lvl1pPr>
            <a:lvl2pPr marL="582771" indent="0">
              <a:buNone/>
              <a:defRPr sz="2581" b="1"/>
            </a:lvl2pPr>
            <a:lvl3pPr marL="1165542" indent="0">
              <a:buNone/>
              <a:defRPr sz="2295" b="1"/>
            </a:lvl3pPr>
            <a:lvl4pPr marL="1748313" indent="0">
              <a:buNone/>
              <a:defRPr sz="2008" b="1"/>
            </a:lvl4pPr>
            <a:lvl5pPr marL="2331083" indent="0">
              <a:buNone/>
              <a:defRPr sz="2008" b="1"/>
            </a:lvl5pPr>
            <a:lvl6pPr marL="2913854" indent="0">
              <a:buNone/>
              <a:defRPr sz="2008" b="1"/>
            </a:lvl6pPr>
            <a:lvl7pPr marL="3496625" indent="0">
              <a:buNone/>
              <a:defRPr sz="2008" b="1"/>
            </a:lvl7pPr>
            <a:lvl8pPr marL="4079396" indent="0">
              <a:buNone/>
              <a:defRPr sz="2008" b="1"/>
            </a:lvl8pPr>
            <a:lvl9pPr marL="4662167" indent="0">
              <a:buNone/>
              <a:defRPr sz="2008" b="1"/>
            </a:lvl9pPr>
          </a:lstStyle>
          <a:p>
            <a:pPr lvl="0"/>
            <a:r>
              <a:rPr lang="en-US"/>
              <a:t>Click to edit Master text styles</a:t>
            </a:r>
          </a:p>
        </p:txBody>
      </p:sp>
      <p:sp>
        <p:nvSpPr>
          <p:cNvPr id="6" name="Content Placeholder 5"/>
          <p:cNvSpPr>
            <a:spLocks noGrp="1"/>
          </p:cNvSpPr>
          <p:nvPr>
            <p:ph sz="quarter" idx="4"/>
          </p:nvPr>
        </p:nvSpPr>
        <p:spPr>
          <a:xfrm>
            <a:off x="6218240" y="2229506"/>
            <a:ext cx="5809582" cy="4029948"/>
          </a:xfrm>
        </p:spPr>
        <p:txBody>
          <a:bodyPr>
            <a:normAutofit/>
          </a:bodyPr>
          <a:lstStyle>
            <a:lvl1pPr>
              <a:defRPr sz="1722"/>
            </a:lvl1pPr>
            <a:lvl2pPr>
              <a:defRPr sz="1530"/>
            </a:lvl2pPr>
            <a:lvl3pPr>
              <a:defRPr sz="1339"/>
            </a:lvl3pPr>
            <a:lvl4pPr>
              <a:defRPr sz="1339"/>
            </a:lvl4pPr>
            <a:lvl5pPr>
              <a:defRPr sz="1339"/>
            </a:lvl5pPr>
            <a:lvl6pPr>
              <a:defRPr sz="2008"/>
            </a:lvl6pPr>
            <a:lvl7pPr>
              <a:defRPr sz="2008"/>
            </a:lvl7pPr>
            <a:lvl8pPr>
              <a:defRPr sz="2008"/>
            </a:lvl8pPr>
            <a:lvl9pPr>
              <a:defRPr sz="20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96861182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77" y="1165754"/>
            <a:ext cx="10262764" cy="27887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80" y="1165756"/>
            <a:ext cx="10262763" cy="2788709"/>
          </a:xfrm>
          <a:noFill/>
        </p:spPr>
        <p:txBody>
          <a:bodyPr lIns="137160" tIns="137160" rIns="137160" bIns="137160" anchor="t" anchorCtr="0"/>
          <a:lstStyle>
            <a:lvl1pPr>
              <a:defRPr sz="6788" spc="-9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3878" y="3954464"/>
            <a:ext cx="10262765" cy="1874307"/>
          </a:xfrm>
          <a:noFill/>
        </p:spPr>
        <p:txBody>
          <a:bodyPr lIns="137160" tIns="137160" rIns="137160" bIns="137160">
            <a:noAutofit/>
          </a:bodyPr>
          <a:lstStyle>
            <a:lvl1pPr marL="0" indent="0">
              <a:spcBef>
                <a:spcPts val="0"/>
              </a:spcBef>
              <a:buNone/>
              <a:defRPr sz="2677"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88114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3880"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3880" y="1165754"/>
            <a:ext cx="10262763" cy="279781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3880" y="1165755"/>
            <a:ext cx="10262763" cy="2788709"/>
          </a:xfrm>
          <a:noFill/>
        </p:spPr>
        <p:txBody>
          <a:bodyPr lIns="137160" tIns="137160" rIns="137160" bIns="137160" anchor="t" anchorCtr="0"/>
          <a:lstStyle>
            <a:lvl1pPr>
              <a:defRPr sz="6788" spc="-94"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3877" y="3963564"/>
            <a:ext cx="10262764" cy="1865207"/>
          </a:xfrm>
          <a:noFill/>
        </p:spPr>
        <p:txBody>
          <a:bodyPr lIns="137160" tIns="137160" rIns="137160" bIns="137160">
            <a:noAutofit/>
          </a:bodyPr>
          <a:lstStyle>
            <a:lvl1pPr marL="0" indent="0">
              <a:spcBef>
                <a:spcPts val="0"/>
              </a:spcBef>
              <a:buNone/>
              <a:defRPr sz="2677"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7289458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60"/>
            <a:ext cx="12128721" cy="1859279"/>
          </a:xfrm>
          <a:noFill/>
        </p:spPr>
        <p:txBody>
          <a:bodyPr lIns="137160" tIns="137160" rIns="137160" bIns="137160" anchor="t" anchorCtr="0"/>
          <a:lstStyle>
            <a:lvl1pPr>
              <a:defRPr sz="8223" spc="-94"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31625" y="3963564"/>
            <a:ext cx="6530850" cy="2642376"/>
          </a:xfrm>
          <a:prstGeom prst="rect">
            <a:avLst/>
          </a:prstGeom>
        </p:spPr>
        <p:txBody>
          <a:bodyPr lIns="137160" tIns="137160" rIns="137160" bIns="137160">
            <a:noAutofit/>
          </a:bodyPr>
          <a:lstStyle>
            <a:lvl1pPr marL="0" indent="0">
              <a:lnSpc>
                <a:spcPct val="80000"/>
              </a:lnSpc>
              <a:buNone/>
              <a:defRPr lang="en-US" sz="1912" kern="1200" dirty="0">
                <a:solidFill>
                  <a:srgbClr val="FFFFFF"/>
                </a:solidFill>
                <a:latin typeface="Segoe UI" pitchFamily="34" charset="0"/>
                <a:ea typeface="Segoe UI" pitchFamily="34" charset="0"/>
                <a:cs typeface="Segoe UI" pitchFamily="34" charset="0"/>
              </a:defRPr>
            </a:lvl1pPr>
          </a:lstStyle>
          <a:p>
            <a:pPr marL="0" lvl="0" indent="0" algn="l" defTabSz="10403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678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60"/>
            <a:ext cx="12128721" cy="1859279"/>
          </a:xfrm>
          <a:noFill/>
        </p:spPr>
        <p:txBody>
          <a:bodyPr lIns="137160" tIns="137160" rIns="137160" bIns="137160" anchor="t" anchorCtr="0"/>
          <a:lstStyle>
            <a:lvl1pPr>
              <a:defRPr sz="8223" spc="-94"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31625" y="3963564"/>
            <a:ext cx="6530850" cy="2642376"/>
          </a:xfrm>
          <a:prstGeom prst="rect">
            <a:avLst/>
          </a:prstGeom>
        </p:spPr>
        <p:txBody>
          <a:bodyPr lIns="137160" tIns="137160" rIns="137160" bIns="137160">
            <a:noAutofit/>
          </a:bodyPr>
          <a:lstStyle>
            <a:lvl1pPr marL="182079" indent="-182079">
              <a:lnSpc>
                <a:spcPct val="80000"/>
              </a:lnSpc>
              <a:buNone/>
              <a:defRPr lang="en-US" sz="1912" kern="1200" dirty="0">
                <a:solidFill>
                  <a:srgbClr val="FFFFFF"/>
                </a:solidFill>
                <a:latin typeface="Segoe UI" pitchFamily="34" charset="0"/>
                <a:ea typeface="Segoe UI" pitchFamily="34" charset="0"/>
                <a:cs typeface="Segoe UI" pitchFamily="34" charset="0"/>
              </a:defRPr>
            </a:lvl1pPr>
          </a:lstStyle>
          <a:p>
            <a:pPr marL="0" lvl="0" indent="0" algn="l" defTabSz="10403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21910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60"/>
            <a:ext cx="12128721" cy="1859279"/>
          </a:xfrm>
          <a:noFill/>
        </p:spPr>
        <p:txBody>
          <a:bodyPr lIns="137160" tIns="137160" rIns="137160" bIns="137160" anchor="t" anchorCtr="0"/>
          <a:lstStyle>
            <a:lvl1pPr>
              <a:defRPr sz="8223" spc="-94"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31625" y="3963564"/>
            <a:ext cx="6530850" cy="2642376"/>
          </a:xfrm>
          <a:prstGeom prst="rect">
            <a:avLst/>
          </a:prstGeom>
        </p:spPr>
        <p:txBody>
          <a:bodyPr lIns="137160" tIns="137160" rIns="137160" bIns="137160">
            <a:noAutofit/>
          </a:bodyPr>
          <a:lstStyle>
            <a:lvl1pPr marL="182079" indent="-182079">
              <a:lnSpc>
                <a:spcPct val="80000"/>
              </a:lnSpc>
              <a:buNone/>
              <a:defRPr lang="en-US" sz="1912" kern="1200" dirty="0">
                <a:solidFill>
                  <a:schemeClr val="tx1"/>
                </a:solidFill>
                <a:latin typeface="Segoe UI" pitchFamily="34" charset="0"/>
                <a:ea typeface="Segoe UI" pitchFamily="34" charset="0"/>
                <a:cs typeface="Segoe UI" pitchFamily="34" charset="0"/>
              </a:defRPr>
            </a:lvl1pPr>
          </a:lstStyle>
          <a:p>
            <a:pPr marL="0" lvl="0" indent="0" algn="l" defTabSz="10403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44788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60"/>
            <a:ext cx="12128721" cy="1859279"/>
          </a:xfrm>
          <a:noFill/>
        </p:spPr>
        <p:txBody>
          <a:bodyPr lIns="137160" tIns="137160" rIns="137160" bIns="137160" anchor="t" anchorCtr="0"/>
          <a:lstStyle>
            <a:lvl1pPr>
              <a:defRPr sz="8223" spc="-94"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31625" y="3963564"/>
            <a:ext cx="6530850" cy="2642376"/>
          </a:xfrm>
          <a:prstGeom prst="rect">
            <a:avLst/>
          </a:prstGeom>
        </p:spPr>
        <p:txBody>
          <a:bodyPr lIns="137160" tIns="137160" rIns="137160" bIns="137160">
            <a:noAutofit/>
          </a:bodyPr>
          <a:lstStyle>
            <a:lvl1pPr marL="182079" indent="-182079">
              <a:lnSpc>
                <a:spcPct val="80000"/>
              </a:lnSpc>
              <a:buNone/>
              <a:defRPr lang="en-US" sz="1912" kern="1200" dirty="0">
                <a:solidFill>
                  <a:schemeClr val="tx1"/>
                </a:solidFill>
                <a:latin typeface="Segoe UI" pitchFamily="34" charset="0"/>
                <a:ea typeface="Segoe UI" pitchFamily="34" charset="0"/>
                <a:cs typeface="Segoe UI" pitchFamily="34" charset="0"/>
              </a:defRPr>
            </a:lvl1pPr>
          </a:lstStyle>
          <a:p>
            <a:pPr marL="0" lvl="0" indent="0" algn="l" defTabSz="10403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85453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8360"/>
            <a:ext cx="12128721" cy="1859279"/>
          </a:xfrm>
          <a:noFill/>
        </p:spPr>
        <p:txBody>
          <a:bodyPr lIns="137160" tIns="137160" rIns="137160" bIns="137160" anchor="t" anchorCtr="0"/>
          <a:lstStyle>
            <a:lvl1pPr>
              <a:defRPr sz="8223" spc="-94"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31625" y="3963564"/>
            <a:ext cx="6530850" cy="2642376"/>
          </a:xfrm>
          <a:prstGeom prst="rect">
            <a:avLst/>
          </a:prstGeom>
        </p:spPr>
        <p:txBody>
          <a:bodyPr lIns="137160" tIns="137160" rIns="137160" bIns="137160">
            <a:noAutofit/>
          </a:bodyPr>
          <a:lstStyle>
            <a:lvl1pPr marL="182079" indent="-182079">
              <a:lnSpc>
                <a:spcPct val="80000"/>
              </a:lnSpc>
              <a:buNone/>
              <a:defRPr lang="en-US" sz="1912" kern="1200" dirty="0">
                <a:solidFill>
                  <a:schemeClr val="tx1"/>
                </a:solidFill>
                <a:latin typeface="Segoe UI" pitchFamily="34" charset="0"/>
                <a:ea typeface="Segoe UI" pitchFamily="34" charset="0"/>
                <a:cs typeface="Segoe UI" pitchFamily="34" charset="0"/>
              </a:defRPr>
            </a:lvl1pPr>
          </a:lstStyle>
          <a:p>
            <a:pPr marL="0" lvl="0" indent="0" algn="l" defTabSz="10403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21511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69324" indent="0">
              <a:buNone/>
              <a:defRPr>
                <a:solidFill>
                  <a:schemeClr val="tx1"/>
                </a:solidFill>
                <a:latin typeface="Courier New" pitchFamily="49" charset="0"/>
                <a:cs typeface="Courier New" pitchFamily="49" charset="0"/>
              </a:defRPr>
            </a:lvl2pPr>
            <a:lvl3pPr marL="562675" indent="0">
              <a:buNone/>
              <a:defRPr>
                <a:solidFill>
                  <a:schemeClr val="tx1"/>
                </a:solidFill>
                <a:latin typeface="Courier New" pitchFamily="49" charset="0"/>
                <a:cs typeface="Courier New" pitchFamily="49" charset="0"/>
              </a:defRPr>
            </a:lvl3pPr>
            <a:lvl4pPr marL="832000" indent="0">
              <a:buNone/>
              <a:defRPr>
                <a:solidFill>
                  <a:schemeClr val="tx1"/>
                </a:solidFill>
                <a:latin typeface="Courier New" pitchFamily="49" charset="0"/>
                <a:cs typeface="Courier New" pitchFamily="49" charset="0"/>
              </a:defRPr>
            </a:lvl4pPr>
            <a:lvl5pPr marL="1057069"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853611" y="585024"/>
            <a:ext cx="11582866" cy="380490"/>
          </a:xfrm>
          <a:prstGeom prst="rect">
            <a:avLst/>
          </a:prstGeom>
        </p:spPr>
        <p:txBody>
          <a:bodyPr lIns="320040" tIns="53325" rIns="53325" bIns="53325">
            <a:noAutofit/>
          </a:bodyPr>
          <a:lstStyle>
            <a:lvl1pPr marL="0" indent="0">
              <a:buNone/>
              <a:defRPr sz="2677">
                <a:solidFill>
                  <a:schemeClr val="tx1"/>
                </a:solidFill>
                <a:latin typeface="Segoe UI Light" pitchFamily="34" charset="0"/>
              </a:defRPr>
            </a:lvl1pPr>
            <a:lvl2pPr marL="269324" indent="0">
              <a:buNone/>
              <a:defRPr/>
            </a:lvl2pPr>
            <a:lvl3pPr marL="562675" indent="0">
              <a:buNone/>
              <a:defRPr/>
            </a:lvl3pPr>
            <a:lvl4pPr marL="832000" indent="0">
              <a:buNone/>
              <a:defRPr/>
            </a:lvl4pPr>
            <a:lvl5pPr marL="1057069"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00137830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2"/>
            <a:ext cx="12436475" cy="658903"/>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6"/>
            <a:ext cx="1158448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38" spc="-57"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09471273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2"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sp>
        <p:nvSpPr>
          <p:cNvPr id="4" name="Rectangle 3"/>
          <p:cNvSpPr/>
          <p:nvPr/>
        </p:nvSpPr>
        <p:spPr>
          <a:xfrm>
            <a:off x="2"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sp>
        <p:nvSpPr>
          <p:cNvPr id="8" name="Rectangle 7"/>
          <p:cNvSpPr/>
          <p:nvPr/>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5"/>
            <a:ext cx="2938889" cy="1080617"/>
          </a:xfrm>
          <a:prstGeom prst="rect">
            <a:avLst/>
          </a:prstGeom>
        </p:spPr>
      </p:pic>
      <p:sp>
        <p:nvSpPr>
          <p:cNvPr id="6" name="Rectangle 5"/>
          <p:cNvSpPr/>
          <p:nvPr/>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5"/>
            <a:ext cx="2938889" cy="1080617"/>
          </a:xfrm>
          <a:prstGeom prst="rect">
            <a:avLst/>
          </a:prstGeom>
        </p:spPr>
      </p:pic>
      <p:sp>
        <p:nvSpPr>
          <p:cNvPr id="9" name="Rectangle 8"/>
          <p:cNvSpPr/>
          <p:nvPr userDrawn="1"/>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9408" y="3260160"/>
            <a:ext cx="2317656" cy="474208"/>
          </a:xfrm>
          <a:prstGeom prst="rect">
            <a:avLst/>
          </a:prstGeom>
          <a:noFill/>
          <a:ln>
            <a:noFill/>
          </a:ln>
        </p:spPr>
      </p:pic>
    </p:spTree>
    <p:extLst>
      <p:ext uri="{BB962C8B-B14F-4D97-AF65-F5344CB8AC3E}">
        <p14:creationId xmlns:p14="http://schemas.microsoft.com/office/powerpoint/2010/main" val="19074315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Microsoft logo 4">
    <p:spTree>
      <p:nvGrpSpPr>
        <p:cNvPr id="1" name=""/>
        <p:cNvGrpSpPr/>
        <p:nvPr/>
      </p:nvGrpSpPr>
      <p:grpSpPr>
        <a:xfrm>
          <a:off x="0" y="0"/>
          <a:ext cx="0" cy="0"/>
          <a:chOff x="0" y="0"/>
          <a:chExt cx="0" cy="0"/>
        </a:xfrm>
      </p:grpSpPr>
      <p:sp>
        <p:nvSpPr>
          <p:cNvPr id="5" name="Rectangle 4"/>
          <p:cNvSpPr/>
          <p:nvPr/>
        </p:nvSpPr>
        <p:spPr>
          <a:xfrm>
            <a:off x="2"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sp>
        <p:nvSpPr>
          <p:cNvPr id="4" name="Rectangle 3"/>
          <p:cNvSpPr/>
          <p:nvPr/>
        </p:nvSpPr>
        <p:spPr>
          <a:xfrm>
            <a:off x="2"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sp>
        <p:nvSpPr>
          <p:cNvPr id="8" name="Rectangle 7"/>
          <p:cNvSpPr/>
          <p:nvPr/>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5"/>
            <a:ext cx="2938889" cy="1080617"/>
          </a:xfrm>
          <a:prstGeom prst="rect">
            <a:avLst/>
          </a:prstGeom>
        </p:spPr>
      </p:pic>
      <p:sp>
        <p:nvSpPr>
          <p:cNvPr id="6" name="Rectangle 5"/>
          <p:cNvSpPr/>
          <p:nvPr/>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182" y="2956955"/>
            <a:ext cx="2938889" cy="1080617"/>
          </a:xfrm>
          <a:prstGeom prst="rect">
            <a:avLst/>
          </a:prstGeom>
        </p:spPr>
      </p:pic>
      <p:sp>
        <p:nvSpPr>
          <p:cNvPr id="9" name="Rectangle 8"/>
          <p:cNvSpPr/>
          <p:nvPr userDrawn="1"/>
        </p:nvSpPr>
        <p:spPr>
          <a:xfrm>
            <a:off x="2"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840" tIns="36419" rIns="72840" bIns="36419" rtlCol="0" anchor="ctr"/>
          <a:lstStyle/>
          <a:p>
            <a:pPr algn="ctr"/>
            <a:endParaRPr lang="en-US" sz="1722"/>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18466" y="6278716"/>
            <a:ext cx="1723493" cy="352639"/>
          </a:xfrm>
          <a:prstGeom prst="rect">
            <a:avLst/>
          </a:prstGeom>
          <a:noFill/>
          <a:ln>
            <a:noFill/>
          </a:ln>
        </p:spPr>
      </p:pic>
    </p:spTree>
    <p:extLst>
      <p:ext uri="{BB962C8B-B14F-4D97-AF65-F5344CB8AC3E}">
        <p14:creationId xmlns:p14="http://schemas.microsoft.com/office/powerpoint/2010/main" val="2417520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67965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73729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9161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29662" y="1476622"/>
            <a:ext cx="11375536" cy="201284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86302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3"/>
            <a:ext cx="8219812" cy="1661466"/>
          </a:xfrm>
        </p:spPr>
        <p:txBody>
          <a:bodyPr/>
          <a:lstStyle>
            <a:lvl1pPr>
              <a:defRPr sz="5623" baseline="0"/>
            </a:lvl1pPr>
          </a:lstStyle>
          <a:p>
            <a:r>
              <a:rPr lang="en-US"/>
              <a:t>Click to edit Master title style</a:t>
            </a:r>
            <a:endParaRPr lang="en-US" dirty="0"/>
          </a:p>
        </p:txBody>
      </p:sp>
    </p:spTree>
    <p:extLst>
      <p:ext uri="{BB962C8B-B14F-4D97-AF65-F5344CB8AC3E}">
        <p14:creationId xmlns:p14="http://schemas.microsoft.com/office/powerpoint/2010/main" val="23837622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73" y="1476623"/>
            <a:ext cx="10450655" cy="1553826"/>
          </a:xfrm>
        </p:spPr>
        <p:txBody>
          <a:bodyPr>
            <a:noAutofit/>
          </a:bodyPr>
          <a:lstStyle>
            <a:lvl1pPr>
              <a:lnSpc>
                <a:spcPct val="90000"/>
              </a:lnSpc>
              <a:defRPr sz="5164"/>
            </a:lvl1pPr>
          </a:lstStyle>
          <a:p>
            <a:r>
              <a:rPr lang="en-US"/>
              <a:t>Click to edit Master title style</a:t>
            </a:r>
            <a:endParaRPr lang="en-US" dirty="0"/>
          </a:p>
        </p:txBody>
      </p:sp>
      <p:sp>
        <p:nvSpPr>
          <p:cNvPr id="3" name="Subtitle 2"/>
          <p:cNvSpPr>
            <a:spLocks noGrp="1"/>
          </p:cNvSpPr>
          <p:nvPr>
            <p:ph type="subTitle" idx="1"/>
          </p:nvPr>
        </p:nvSpPr>
        <p:spPr>
          <a:xfrm>
            <a:off x="989672" y="3215540"/>
            <a:ext cx="10450656" cy="459084"/>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37137" indent="0" algn="ctr">
              <a:buNone/>
              <a:defRPr>
                <a:solidFill>
                  <a:schemeClr val="tx1">
                    <a:tint val="75000"/>
                  </a:schemeClr>
                </a:solidFill>
              </a:defRPr>
            </a:lvl2pPr>
            <a:lvl3pPr marL="874274" indent="0" algn="ctr">
              <a:buNone/>
              <a:defRPr>
                <a:solidFill>
                  <a:schemeClr val="tx1">
                    <a:tint val="75000"/>
                  </a:schemeClr>
                </a:solidFill>
              </a:defRPr>
            </a:lvl3pPr>
            <a:lvl4pPr marL="1311411" indent="0" algn="ctr">
              <a:buNone/>
              <a:defRPr>
                <a:solidFill>
                  <a:schemeClr val="tx1">
                    <a:tint val="75000"/>
                  </a:schemeClr>
                </a:solidFill>
              </a:defRPr>
            </a:lvl4pPr>
            <a:lvl5pPr marL="1748549" indent="0" algn="ctr">
              <a:buNone/>
              <a:defRPr>
                <a:solidFill>
                  <a:schemeClr val="tx1">
                    <a:tint val="75000"/>
                  </a:schemeClr>
                </a:solidFill>
              </a:defRPr>
            </a:lvl5pPr>
            <a:lvl6pPr marL="2185686" indent="0" algn="ctr">
              <a:buNone/>
              <a:defRPr>
                <a:solidFill>
                  <a:schemeClr val="tx1">
                    <a:tint val="75000"/>
                  </a:schemeClr>
                </a:solidFill>
              </a:defRPr>
            </a:lvl6pPr>
            <a:lvl7pPr marL="2622823" indent="0" algn="ctr">
              <a:buNone/>
              <a:defRPr>
                <a:solidFill>
                  <a:schemeClr val="tx1">
                    <a:tint val="75000"/>
                  </a:schemeClr>
                </a:solidFill>
              </a:defRPr>
            </a:lvl7pPr>
            <a:lvl8pPr marL="3059960" indent="0" algn="ctr">
              <a:buNone/>
              <a:defRPr>
                <a:solidFill>
                  <a:schemeClr val="tx1">
                    <a:tint val="75000"/>
                  </a:schemeClr>
                </a:solidFill>
              </a:defRPr>
            </a:lvl8pPr>
            <a:lvl9pPr marL="3497097"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2798870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7129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43369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803964"/>
          </a:xfrm>
        </p:spPr>
        <p:txBody>
          <a:bodyPr>
            <a:spAutoFit/>
          </a:bodyPr>
          <a:lstStyle>
            <a:lvl1pPr>
              <a:defRPr sz="374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960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673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18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564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9329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3" name="Group 272"/>
          <p:cNvGrpSpPr/>
          <p:nvPr userDrawn="1"/>
        </p:nvGrpSpPr>
        <p:grpSpPr>
          <a:xfrm>
            <a:off x="6449353" y="3690039"/>
            <a:ext cx="5529922" cy="2825061"/>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74" name="Group 273"/>
          <p:cNvGrpSpPr/>
          <p:nvPr userDrawn="1"/>
        </p:nvGrpSpPr>
        <p:grpSpPr>
          <a:xfrm>
            <a:off x="6449353" y="3690039"/>
            <a:ext cx="5529922" cy="2825061"/>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3" name="Group 272"/>
          <p:cNvGrpSpPr/>
          <p:nvPr userDrawn="1"/>
        </p:nvGrpSpPr>
        <p:grpSpPr>
          <a:xfrm>
            <a:off x="6449353" y="3690039"/>
            <a:ext cx="5529922" cy="2825061"/>
            <a:chOff x="6218237" y="3671352"/>
            <a:chExt cx="5529922" cy="2825061"/>
          </a:xfrm>
        </p:grpSpPr>
        <p:sp>
          <p:nvSpPr>
            <p:cNvPr id="274"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6"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9" name="Group 278"/>
            <p:cNvGrpSpPr/>
            <p:nvPr userDrawn="1"/>
          </p:nvGrpSpPr>
          <p:grpSpPr bwMode="gray">
            <a:xfrm>
              <a:off x="10640972" y="5505041"/>
              <a:ext cx="368222" cy="356087"/>
              <a:chOff x="10962040" y="5443286"/>
              <a:chExt cx="391159" cy="378268"/>
            </a:xfrm>
            <a:solidFill>
              <a:srgbClr val="00BCF2"/>
            </a:solidFill>
          </p:grpSpPr>
          <p:sp>
            <p:nvSpPr>
              <p:cNvPr id="299"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279"/>
            <p:cNvGrpSpPr/>
            <p:nvPr userDrawn="1"/>
          </p:nvGrpSpPr>
          <p:grpSpPr bwMode="gray">
            <a:xfrm>
              <a:off x="9447278" y="4974961"/>
              <a:ext cx="1222019" cy="1209879"/>
              <a:chOff x="9693989" y="4880187"/>
              <a:chExt cx="1298141" cy="1285245"/>
            </a:xfrm>
            <a:solidFill>
              <a:srgbClr val="BAD80A"/>
            </a:solidFill>
          </p:grpSpPr>
          <p:sp>
            <p:nvSpPr>
              <p:cNvPr id="282"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1"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272" name="Group 271"/>
          <p:cNvGrpSpPr/>
          <p:nvPr userDrawn="1"/>
        </p:nvGrpSpPr>
        <p:grpSpPr>
          <a:xfrm>
            <a:off x="6449353" y="3690039"/>
            <a:ext cx="5529922" cy="2825061"/>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242" name="Group 241"/>
          <p:cNvGrpSpPr/>
          <p:nvPr userDrawn="1"/>
        </p:nvGrpSpPr>
        <p:grpSpPr>
          <a:xfrm>
            <a:off x="6449353" y="3690039"/>
            <a:ext cx="5529922" cy="2825061"/>
            <a:chOff x="6218237" y="3671352"/>
            <a:chExt cx="5529922" cy="2825061"/>
          </a:xfrm>
        </p:grpSpPr>
        <p:sp>
          <p:nvSpPr>
            <p:cNvPr id="24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48" name="Group 247"/>
            <p:cNvGrpSpPr/>
            <p:nvPr userDrawn="1"/>
          </p:nvGrpSpPr>
          <p:grpSpPr bwMode="gray">
            <a:xfrm>
              <a:off x="10640972" y="5505041"/>
              <a:ext cx="368222" cy="356087"/>
              <a:chOff x="10962040" y="5443286"/>
              <a:chExt cx="391159" cy="378268"/>
            </a:xfrm>
            <a:solidFill>
              <a:srgbClr val="00BCF2"/>
            </a:solidFill>
          </p:grpSpPr>
          <p:sp>
            <p:nvSpPr>
              <p:cNvPr id="26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9" name="Group 248"/>
            <p:cNvGrpSpPr/>
            <p:nvPr userDrawn="1"/>
          </p:nvGrpSpPr>
          <p:grpSpPr bwMode="gray">
            <a:xfrm>
              <a:off x="9447278" y="4974961"/>
              <a:ext cx="1222019" cy="1209879"/>
              <a:chOff x="9693989" y="4880187"/>
              <a:chExt cx="1298141" cy="1285245"/>
            </a:xfrm>
            <a:solidFill>
              <a:srgbClr val="BAD80A"/>
            </a:solidFill>
          </p:grpSpPr>
          <p:sp>
            <p:nvSpPr>
              <p:cNvPr id="25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12435840" cy="6995160"/>
          </a:xfrm>
          <a:prstGeom prst="rect">
            <a:avLst/>
          </a:prstGeom>
        </p:spPr>
      </p:pic>
      <p:sp>
        <p:nvSpPr>
          <p:cNvPr id="2" name="Title 1"/>
          <p:cNvSpPr>
            <a:spLocks noGrp="1"/>
          </p:cNvSpPr>
          <p:nvPr>
            <p:ph type="title"/>
          </p:nvPr>
        </p:nvSpPr>
        <p:spPr>
          <a:xfrm>
            <a:off x="365761"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70" y="3497580"/>
            <a:ext cx="7346006" cy="3505200"/>
          </a:xfrm>
          <a:prstGeom prst="rect">
            <a:avLst/>
          </a:prstGeom>
        </p:spPr>
      </p:pic>
    </p:spTree>
    <p:extLst>
      <p:ext uri="{BB962C8B-B14F-4D97-AF65-F5344CB8AC3E}">
        <p14:creationId xmlns:p14="http://schemas.microsoft.com/office/powerpoint/2010/main" val="40012154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r>
              <a:rPr lang="en-US" sz="1632"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83193569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007233"/>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206730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7146" y="164928"/>
            <a:ext cx="3765488" cy="256159"/>
          </a:xfrm>
          <a:prstGeom prst="rect">
            <a:avLst/>
          </a:prstGeom>
          <a:noFill/>
        </p:spPr>
        <p:txBody>
          <a:bodyPr wrap="square" lIns="0" tIns="0" rIns="0" bIns="0" rtlCol="0" anchor="ctr">
            <a:spAutoFit/>
          </a:bodyPr>
          <a:lstStyle/>
          <a:p>
            <a:r>
              <a:rPr lang="en-US" sz="1632"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929557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474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5941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129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96091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004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30236213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16941" y="354799"/>
            <a:ext cx="8280620" cy="816137"/>
          </a:xfrm>
        </p:spPr>
        <p:txBody>
          <a:bodyPr>
            <a:normAutofit/>
          </a:bodyPr>
          <a:lstStyle>
            <a:lvl1pPr algn="l" defTabSz="932597" rtl="0" eaLnBrk="1" latinLnBrk="0" hangingPunct="1">
              <a:lnSpc>
                <a:spcPct val="90000"/>
              </a:lnSpc>
              <a:spcBef>
                <a:spcPct val="0"/>
              </a:spcBef>
              <a:buNone/>
              <a:defRPr lang="en-US" sz="5507"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73456" y="1388543"/>
            <a:ext cx="11889564" cy="4797726"/>
          </a:xfrm>
        </p:spPr>
        <p:txBody>
          <a:bodyPr>
            <a:noAutofit/>
          </a:bodyPr>
          <a:lstStyle>
            <a:lvl1pPr marL="0" indent="0">
              <a:buNone/>
              <a:defRPr sz="4080"/>
            </a:lvl1pPr>
            <a:lvl2pPr marL="28569" indent="0">
              <a:buNone/>
              <a:defRPr sz="2000"/>
            </a:lvl2pPr>
            <a:lvl3pPr marL="223795" indent="0">
              <a:buNone/>
              <a:defRPr sz="2000"/>
            </a:lvl3pPr>
            <a:lvl4pPr marL="476159" indent="0">
              <a:buNone/>
              <a:defRPr sz="1800"/>
            </a:lvl4pPr>
            <a:lvl5pPr marL="739632" indent="0">
              <a:buNone/>
              <a:defRPr sz="1800"/>
            </a:lvl5pPr>
          </a:lstStyle>
          <a:p>
            <a:pPr lvl="0"/>
            <a:endParaRPr lang="en-US" dirty="0"/>
          </a:p>
        </p:txBody>
      </p:sp>
      <p:sp>
        <p:nvSpPr>
          <p:cNvPr id="3" name="Rectangle 2"/>
          <p:cNvSpPr/>
          <p:nvPr userDrawn="1"/>
        </p:nvSpPr>
        <p:spPr>
          <a:xfrm>
            <a:off x="273456" y="292011"/>
            <a:ext cx="3250999" cy="958518"/>
          </a:xfrm>
          <a:prstGeom prst="rect">
            <a:avLst/>
          </a:prstGeom>
        </p:spPr>
        <p:txBody>
          <a:bodyPr wrap="none">
            <a:spAutoFit/>
          </a:bodyPr>
          <a:lstStyle/>
          <a:p>
            <a:r>
              <a:rPr lang="en-US" sz="5507" dirty="0"/>
              <a:t>EXAM TIP!</a:t>
            </a:r>
          </a:p>
        </p:txBody>
      </p:sp>
    </p:spTree>
    <p:extLst>
      <p:ext uri="{BB962C8B-B14F-4D97-AF65-F5344CB8AC3E}">
        <p14:creationId xmlns:p14="http://schemas.microsoft.com/office/powerpoint/2010/main" val="7903479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70501"/>
            <a:ext cx="9827154" cy="1724754"/>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1596"/>
              <a:endParaRPr lang="en-US" sz="2448"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576072" y="2142637"/>
            <a:ext cx="11228387" cy="1720381"/>
          </a:xfrm>
        </p:spPr>
        <p:txBody>
          <a:bodyPr/>
          <a:lstStyle>
            <a:lvl1pPr>
              <a:defRPr sz="5999">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7122"/>
            <a:ext cx="1606856" cy="591072"/>
          </a:xfrm>
          <a:prstGeom prst="rect">
            <a:avLst/>
          </a:prstGeom>
        </p:spPr>
      </p:pic>
      <p:grpSp>
        <p:nvGrpSpPr>
          <p:cNvPr id="89" name="Group 88"/>
          <p:cNvGrpSpPr/>
          <p:nvPr userDrawn="1"/>
        </p:nvGrpSpPr>
        <p:grpSpPr>
          <a:xfrm>
            <a:off x="5565776" y="-357187"/>
            <a:ext cx="7088188" cy="7088188"/>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2563"/>
              <a:endParaRPr lang="en-US" sz="1800"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2563"/>
              <a:endParaRPr lang="en-US" sz="1800"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Tree>
    <p:extLst>
      <p:ext uri="{BB962C8B-B14F-4D97-AF65-F5344CB8AC3E}">
        <p14:creationId xmlns:p14="http://schemas.microsoft.com/office/powerpoint/2010/main" val="1660479595"/>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48668380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8248671"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8235236"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41232"/>
            <a:ext cx="3510488" cy="5537837"/>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2563">
                <a:lnSpc>
                  <a:spcPct val="90000"/>
                </a:lnSpc>
                <a:spcAft>
                  <a:spcPts val="600"/>
                </a:spcAft>
              </a:pPr>
              <a:endParaRPr lang="en-US" sz="1800" b="1" dirty="0">
                <a:solidFill>
                  <a:srgbClr val="FFFFFF">
                    <a:lumMod val="65000"/>
                  </a:srgbClr>
                </a:solidFill>
              </a:endParaRPr>
            </a:p>
          </p:txBody>
        </p:sp>
      </p:grpSp>
    </p:spTree>
    <p:extLst>
      <p:ext uri="{BB962C8B-B14F-4D97-AF65-F5344CB8AC3E}">
        <p14:creationId xmlns:p14="http://schemas.microsoft.com/office/powerpoint/2010/main" val="35407582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99"/>
            </a:lvl1pPr>
          </a:lstStyle>
          <a:p>
            <a:r>
              <a:rPr lang="en-US" dirty="0"/>
              <a:t>Click to edit Master title style</a:t>
            </a:r>
          </a:p>
        </p:txBody>
      </p:sp>
      <p:sp>
        <p:nvSpPr>
          <p:cNvPr id="6" name="Text Placeholder 5"/>
          <p:cNvSpPr>
            <a:spLocks noGrp="1"/>
          </p:cNvSpPr>
          <p:nvPr>
            <p:ph type="body" sz="quarter" idx="10"/>
          </p:nvPr>
        </p:nvSpPr>
        <p:spPr>
          <a:xfrm>
            <a:off x="274639" y="1140280"/>
            <a:ext cx="11887200" cy="2000548"/>
          </a:xfrm>
        </p:spPr>
        <p:txBody>
          <a:bodyPr/>
          <a:lstStyle>
            <a:lvl1pPr marL="0" indent="0">
              <a:lnSpc>
                <a:spcPct val="100000"/>
              </a:lnSpc>
              <a:spcBef>
                <a:spcPts val="600"/>
              </a:spcBef>
              <a:buNone/>
              <a:defRPr sz="3199">
                <a:gradFill>
                  <a:gsLst>
                    <a:gs pos="1250">
                      <a:schemeClr val="tx1"/>
                    </a:gs>
                    <a:gs pos="99000">
                      <a:schemeClr val="tx1"/>
                    </a:gs>
                  </a:gsLst>
                  <a:lin ang="5400000" scaled="0"/>
                </a:gradFill>
              </a:defRPr>
            </a:lvl1pPr>
            <a:lvl2pPr marL="0" indent="0">
              <a:lnSpc>
                <a:spcPct val="100000"/>
              </a:lnSpc>
              <a:spcBef>
                <a:spcPts val="600"/>
              </a:spcBef>
              <a:buFontTx/>
              <a:buNone/>
              <a:defRPr sz="1599"/>
            </a:lvl2pPr>
            <a:lvl3pPr marL="228557" indent="0">
              <a:lnSpc>
                <a:spcPct val="100000"/>
              </a:lnSpc>
              <a:spcBef>
                <a:spcPts val="600"/>
              </a:spcBef>
              <a:buNone/>
              <a:defRPr sz="1800"/>
            </a:lvl3pPr>
            <a:lvl4pPr marL="457112" indent="0">
              <a:lnSpc>
                <a:spcPct val="100000"/>
              </a:lnSpc>
              <a:spcBef>
                <a:spcPts val="600"/>
              </a:spcBef>
              <a:buNone/>
              <a:defRPr sz="1599"/>
            </a:lvl4pPr>
            <a:lvl5pPr marL="685669" indent="0">
              <a:lnSpc>
                <a:spcPct val="100000"/>
              </a:lnSpc>
              <a:spcBef>
                <a:spcPts val="600"/>
              </a:spcBef>
              <a:buNone/>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615350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40280"/>
            <a:ext cx="11887200" cy="1938992"/>
          </a:xfrm>
        </p:spPr>
        <p:txBody>
          <a:bodyPr>
            <a:spAutoFit/>
          </a:bodyPr>
          <a:lstStyle>
            <a:lvl1pPr>
              <a:lnSpc>
                <a:spcPct val="100000"/>
              </a:lnSpc>
              <a:spcBef>
                <a:spcPts val="600"/>
              </a:spcBef>
              <a:defRPr sz="3199"/>
            </a:lvl1pPr>
            <a:lvl2pPr>
              <a:lnSpc>
                <a:spcPct val="100000"/>
              </a:lnSpc>
              <a:spcBef>
                <a:spcPts val="600"/>
              </a:spcBef>
              <a:defRPr sz="1800"/>
            </a:lvl2pPr>
            <a:lvl3pPr>
              <a:lnSpc>
                <a:spcPct val="100000"/>
              </a:lnSpc>
              <a:spcBef>
                <a:spcPts val="600"/>
              </a:spcBef>
              <a:defRPr sz="1599"/>
            </a:lvl3pPr>
            <a:lvl4pPr>
              <a:lnSpc>
                <a:spcPct val="100000"/>
              </a:lnSpc>
              <a:spcBef>
                <a:spcPts val="600"/>
              </a:spcBef>
              <a:defRPr sz="1399"/>
            </a:lvl4pPr>
            <a:lvl5pPr>
              <a:lnSpc>
                <a:spcPct val="100000"/>
              </a:lnSpc>
              <a:spcBef>
                <a:spcPts val="600"/>
              </a:spcBef>
              <a:defRPr sz="13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337924511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40280"/>
            <a:ext cx="11887200" cy="1938992"/>
          </a:xfrm>
        </p:spPr>
        <p:txBody>
          <a:bodyPr>
            <a:spAutoFit/>
          </a:bodyPr>
          <a:lstStyle>
            <a:lvl1pPr>
              <a:lnSpc>
                <a:spcPct val="100000"/>
              </a:lnSpc>
              <a:spcBef>
                <a:spcPts val="600"/>
              </a:spcBef>
              <a:spcAft>
                <a:spcPts val="0"/>
              </a:spcAft>
              <a:defRPr sz="3199">
                <a:solidFill>
                  <a:schemeClr val="accent1"/>
                </a:solidFill>
                <a:latin typeface="+mj-lt"/>
              </a:defRPr>
            </a:lvl1pPr>
            <a:lvl2pPr>
              <a:lnSpc>
                <a:spcPct val="100000"/>
              </a:lnSpc>
              <a:spcBef>
                <a:spcPts val="600"/>
              </a:spcBef>
              <a:spcAft>
                <a:spcPts val="0"/>
              </a:spcAft>
              <a:defRPr sz="1800">
                <a:latin typeface="+mn-lt"/>
              </a:defRPr>
            </a:lvl2pPr>
            <a:lvl3pPr>
              <a:lnSpc>
                <a:spcPct val="100000"/>
              </a:lnSpc>
              <a:spcBef>
                <a:spcPts val="600"/>
              </a:spcBef>
              <a:spcAft>
                <a:spcPts val="0"/>
              </a:spcAft>
              <a:defRPr sz="1599">
                <a:latin typeface="+mn-lt"/>
              </a:defRPr>
            </a:lvl3pPr>
            <a:lvl4pPr>
              <a:lnSpc>
                <a:spcPct val="100000"/>
              </a:lnSpc>
              <a:spcBef>
                <a:spcPts val="600"/>
              </a:spcBef>
              <a:spcAft>
                <a:spcPts val="0"/>
              </a:spcAft>
              <a:defRPr sz="1399">
                <a:latin typeface="+mn-lt"/>
              </a:defRPr>
            </a:lvl4pPr>
            <a:lvl5pPr>
              <a:lnSpc>
                <a:spcPct val="100000"/>
              </a:lnSpc>
              <a:spcBef>
                <a:spcPts val="600"/>
              </a:spcBef>
              <a:spcAft>
                <a:spcPts val="0"/>
              </a:spcAft>
              <a:defRPr sz="1399">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9"/>
            </a:lvl1pPr>
          </a:lstStyle>
          <a:p>
            <a:r>
              <a:rPr lang="en-US" dirty="0"/>
              <a:t>Click to edit Master title style</a:t>
            </a:r>
          </a:p>
        </p:txBody>
      </p:sp>
    </p:spTree>
    <p:extLst>
      <p:ext uri="{BB962C8B-B14F-4D97-AF65-F5344CB8AC3E}">
        <p14:creationId xmlns:p14="http://schemas.microsoft.com/office/powerpoint/2010/main" val="53598570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140279"/>
            <a:ext cx="5705247" cy="1938992"/>
          </a:xfrm>
        </p:spPr>
        <p:txBody>
          <a:bodyPr wrap="square">
            <a:spAutoFit/>
          </a:bodyPr>
          <a:lstStyle>
            <a:lvl1pPr marL="0" indent="0">
              <a:spcBef>
                <a:spcPts val="1224"/>
              </a:spcBef>
              <a:buClr>
                <a:schemeClr val="tx1"/>
              </a:buClr>
              <a:buFont typeface="Wingdings" pitchFamily="2" charset="2"/>
              <a:buNone/>
              <a:defRPr sz="3199">
                <a:solidFill>
                  <a:schemeClr val="accent1"/>
                </a:solidFill>
              </a:defRPr>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79"/>
            <a:ext cx="5943600" cy="1938992"/>
          </a:xfrm>
        </p:spPr>
        <p:txBody>
          <a:bodyPr wrap="square">
            <a:spAutoFit/>
          </a:bodyPr>
          <a:lstStyle>
            <a:lvl1pPr marL="0" indent="0">
              <a:spcBef>
                <a:spcPts val="1224"/>
              </a:spcBef>
              <a:buClr>
                <a:schemeClr val="tx1"/>
              </a:buClr>
              <a:buFont typeface="Wingdings" pitchFamily="2" charset="2"/>
              <a:buNone/>
              <a:defRPr sz="3199">
                <a:solidFill>
                  <a:schemeClr val="accent1"/>
                </a:solidFill>
              </a:defRPr>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9833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40279"/>
            <a:ext cx="5763304" cy="1938992"/>
          </a:xfrm>
        </p:spPr>
        <p:txBody>
          <a:bodyPr wrap="square">
            <a:spAutoFit/>
          </a:bodyPr>
          <a:lstStyle>
            <a:lvl1pPr marL="0" indent="0">
              <a:spcBef>
                <a:spcPts val="1224"/>
              </a:spcBef>
              <a:buClr>
                <a:schemeClr val="tx1"/>
              </a:buClr>
              <a:buFont typeface="Wingdings" pitchFamily="2" charset="2"/>
              <a:buNone/>
              <a:defRPr sz="3199"/>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79"/>
            <a:ext cx="5943600" cy="1938992"/>
          </a:xfrm>
        </p:spPr>
        <p:txBody>
          <a:bodyPr wrap="square">
            <a:spAutoFit/>
          </a:bodyPr>
          <a:lstStyle>
            <a:lvl1pPr marL="0" indent="0">
              <a:spcBef>
                <a:spcPts val="1224"/>
              </a:spcBef>
              <a:buClr>
                <a:schemeClr val="tx1"/>
              </a:buClr>
              <a:buFont typeface="Wingdings" pitchFamily="2" charset="2"/>
              <a:buNone/>
              <a:defRPr sz="3199"/>
            </a:lvl1pPr>
            <a:lvl2pPr marL="0" indent="0">
              <a:buNone/>
              <a:defRPr sz="1800"/>
            </a:lvl2pPr>
            <a:lvl3pPr marL="231730" indent="0">
              <a:buNone/>
              <a:tabLst/>
              <a:defRPr sz="1800"/>
            </a:lvl3pPr>
            <a:lvl4pPr marL="460287" indent="0">
              <a:buNone/>
              <a:defRPr sz="1199"/>
            </a:lvl4pPr>
            <a:lvl5pPr marL="685669" indent="0">
              <a:buNone/>
              <a:tabLst/>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42514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40280"/>
            <a:ext cx="5719762" cy="1846659"/>
          </a:xfrm>
        </p:spPr>
        <p:txBody>
          <a:bodyPr wrap="square">
            <a:spAutoFit/>
          </a:bodyPr>
          <a:lstStyle>
            <a:lvl1pPr marL="287282" indent="-287282">
              <a:spcBef>
                <a:spcPts val="1224"/>
              </a:spcBef>
              <a:buClr>
                <a:schemeClr val="tx1"/>
              </a:buClr>
              <a:buFont typeface="Arial" pitchFamily="34" charset="0"/>
              <a:buChar char="•"/>
              <a:defRPr sz="2800"/>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80"/>
            <a:ext cx="5943600" cy="1846659"/>
          </a:xfrm>
        </p:spPr>
        <p:txBody>
          <a:bodyPr wrap="square">
            <a:spAutoFit/>
          </a:bodyPr>
          <a:lstStyle>
            <a:lvl1pPr marL="287282" indent="-287282">
              <a:spcBef>
                <a:spcPts val="1224"/>
              </a:spcBef>
              <a:buClr>
                <a:schemeClr val="tx1"/>
              </a:buClr>
              <a:buFont typeface="Arial" pitchFamily="34" charset="0"/>
              <a:buChar char="•"/>
              <a:defRPr sz="2800"/>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12684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140280"/>
            <a:ext cx="5748790" cy="1800493"/>
          </a:xfrm>
        </p:spPr>
        <p:txBody>
          <a:bodyPr wrap="square">
            <a:spAutoFit/>
          </a:bodyPr>
          <a:lstStyle>
            <a:lvl1pPr marL="287282" indent="-287282">
              <a:spcBef>
                <a:spcPts val="1224"/>
              </a:spcBef>
              <a:buClr>
                <a:schemeClr val="accent1"/>
              </a:buClr>
              <a:buFont typeface="Arial" pitchFamily="34" charset="0"/>
              <a:buChar char="•"/>
              <a:defRPr sz="2800">
                <a:solidFill>
                  <a:schemeClr val="accent1"/>
                </a:solidFill>
              </a:defRPr>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40280"/>
            <a:ext cx="5943600" cy="1800493"/>
          </a:xfrm>
        </p:spPr>
        <p:txBody>
          <a:bodyPr wrap="square">
            <a:spAutoFit/>
          </a:bodyPr>
          <a:lstStyle>
            <a:lvl1pPr marL="287282" indent="-287282">
              <a:spcBef>
                <a:spcPts val="1224"/>
              </a:spcBef>
              <a:buClr>
                <a:schemeClr val="accent1"/>
              </a:buClr>
              <a:buFont typeface="Arial" pitchFamily="34" charset="0"/>
              <a:buChar char="•"/>
              <a:defRPr sz="2800">
                <a:solidFill>
                  <a:schemeClr val="accent1"/>
                </a:solidFill>
              </a:defRPr>
            </a:lvl1pPr>
            <a:lvl2pPr marL="531064" indent="-233150">
              <a:defRPr sz="1800"/>
            </a:lvl2pPr>
            <a:lvl3pPr marL="699450" indent="-168387">
              <a:tabLst/>
              <a:defRPr sz="1599"/>
            </a:lvl3pPr>
            <a:lvl4pPr marL="880789" indent="-181339">
              <a:defRPr sz="1099"/>
            </a:lvl4pPr>
            <a:lvl5pPr marL="1049175" indent="-168387">
              <a:tabLst/>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92681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9" y="1147536"/>
            <a:ext cx="11899900" cy="1701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5373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3897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166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0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11228387"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11210099" cy="523220"/>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9630485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7" y="2142637"/>
            <a:ext cx="8248671" cy="1720381"/>
          </a:xfrm>
        </p:spPr>
        <p:txBody>
          <a:bodyPr/>
          <a:lstStyle>
            <a:lvl1pPr>
              <a:defRPr sz="5999">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54463"/>
            <a:ext cx="8235236" cy="523220"/>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41232"/>
            <a:ext cx="3510488" cy="5537837"/>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2563">
                <a:lnSpc>
                  <a:spcPct val="90000"/>
                </a:lnSpc>
                <a:spcAft>
                  <a:spcPts val="600"/>
                </a:spcAft>
              </a:pPr>
              <a:endParaRPr lang="en-US" sz="1399"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2563">
                <a:lnSpc>
                  <a:spcPct val="90000"/>
                </a:lnSpc>
                <a:spcAft>
                  <a:spcPts val="600"/>
                </a:spcAft>
              </a:pPr>
              <a:endParaRPr lang="en-US" sz="1800" b="1" dirty="0">
                <a:solidFill>
                  <a:srgbClr val="FFFFFF">
                    <a:lumMod val="65000"/>
                  </a:srgbClr>
                </a:solidFill>
              </a:endParaRPr>
            </a:p>
          </p:txBody>
        </p:sp>
      </p:grpSp>
    </p:spTree>
    <p:extLst>
      <p:ext uri="{BB962C8B-B14F-4D97-AF65-F5344CB8AC3E}">
        <p14:creationId xmlns:p14="http://schemas.microsoft.com/office/powerpoint/2010/main" val="22492769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74639" y="6565392"/>
            <a:ext cx="3937000" cy="137160"/>
          </a:xfrm>
          <a:prstGeom prst="rect">
            <a:avLst/>
          </a:prstGeom>
        </p:spPr>
        <p:txBody>
          <a:bodyPr/>
          <a:lstStyle/>
          <a:p>
            <a:pPr defTabSz="932597"/>
            <a:endParaRPr lang="en-US" dirty="0">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603504" y="1545465"/>
            <a:ext cx="11226196" cy="2492477"/>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502217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65392"/>
            <a:ext cx="3937000" cy="137160"/>
          </a:xfrm>
          <a:prstGeom prst="rect">
            <a:avLst/>
          </a:prstGeom>
        </p:spPr>
        <p:txBody>
          <a:bodyPr/>
          <a:lstStyle/>
          <a:p>
            <a:pPr defTabSz="932597"/>
            <a:endParaRPr lang="en-US" dirty="0">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7913574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8812"/>
            <a:ext cx="4223512" cy="1553592"/>
          </a:xfrm>
          <a:prstGeom prst="rect">
            <a:avLst/>
          </a:prstGeom>
        </p:spPr>
      </p:pic>
    </p:spTree>
    <p:extLst>
      <p:ext uri="{BB962C8B-B14F-4D97-AF65-F5344CB8AC3E}">
        <p14:creationId xmlns:p14="http://schemas.microsoft.com/office/powerpoint/2010/main" val="42302694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28222"/>
            <a:ext cx="11887200" cy="1181862"/>
          </a:xfrm>
          <a:noFill/>
        </p:spPr>
        <p:txBody>
          <a:bodyPr anchorCtr="0">
            <a:spAutoFit/>
          </a:bodyPr>
          <a:lstStyle>
            <a:lvl1pPr>
              <a:defRPr sz="7198"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198715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615553"/>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200" y="6565905"/>
            <a:ext cx="3937000" cy="136525"/>
          </a:xfrm>
          <a:prstGeom prst="rect">
            <a:avLst/>
          </a:prstGeom>
        </p:spPr>
        <p:txBody>
          <a:bodyPr/>
          <a:lstStyle>
            <a:lvl1pPr fontAlgn="base">
              <a:spcBef>
                <a:spcPct val="0"/>
              </a:spcBef>
              <a:spcAft>
                <a:spcPct val="0"/>
              </a:spcAft>
              <a:defRPr>
                <a:solidFill>
                  <a:srgbClr val="505050"/>
                </a:solidFill>
              </a:defRPr>
            </a:lvl1pPr>
          </a:lstStyle>
          <a:p>
            <a:pPr defTabSz="932597">
              <a:defRPr/>
            </a:pPr>
            <a:r>
              <a:rPr lang="en-US"/>
              <a:t>Microsoft Confidential</a:t>
            </a:r>
          </a:p>
        </p:txBody>
      </p:sp>
      <p:sp>
        <p:nvSpPr>
          <p:cNvPr id="5" name="Slide Number Placeholder 3"/>
          <p:cNvSpPr>
            <a:spLocks noGrp="1"/>
          </p:cNvSpPr>
          <p:nvPr>
            <p:ph type="sldNum" sz="quarter" idx="15"/>
          </p:nvPr>
        </p:nvSpPr>
        <p:spPr>
          <a:xfrm>
            <a:off x="11595105" y="6565905"/>
            <a:ext cx="566738" cy="136525"/>
          </a:xfrm>
          <a:prstGeom prst="rect">
            <a:avLst/>
          </a:prstGeom>
        </p:spPr>
        <p:txBody>
          <a:bodyPr/>
          <a:lstStyle>
            <a:lvl1pPr>
              <a:defRPr/>
            </a:lvl1pPr>
          </a:lstStyle>
          <a:p>
            <a:pPr defTabSz="932597"/>
            <a:fld id="{6052FC3A-E1BD-E54F-9A48-71EBDEF00552}" type="slidenum">
              <a:rPr lang="en-US" smtClean="0">
                <a:solidFill>
                  <a:srgbClr val="505050"/>
                </a:solidFill>
              </a:rPr>
              <a:pPr defTabSz="932597"/>
              <a:t>‹#›</a:t>
            </a:fld>
            <a:endParaRPr lang="en-US">
              <a:solidFill>
                <a:srgbClr val="505050"/>
              </a:solidFill>
            </a:endParaRPr>
          </a:p>
        </p:txBody>
      </p:sp>
    </p:spTree>
    <p:extLst>
      <p:ext uri="{BB962C8B-B14F-4D97-AF65-F5344CB8AC3E}">
        <p14:creationId xmlns:p14="http://schemas.microsoft.com/office/powerpoint/2010/main" val="34699203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594734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FFFFFF"/>
                    </a:gs>
                    <a:gs pos="11940">
                      <a:srgbClr val="FFFFFF"/>
                    </a:gs>
                  </a:gsLst>
                  <a:lin ang="5400000" scaled="0"/>
                </a:gradFill>
              </a:rPr>
              <a:pPr defTabSz="93259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539005021"/>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2638"/>
            <a:ext cx="11228387" cy="1720381"/>
          </a:xfrm>
        </p:spPr>
        <p:txBody>
          <a:bodyPr/>
          <a:lstStyle>
            <a:lvl1pPr>
              <a:defRPr sz="5998">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54463"/>
            <a:ext cx="11210099" cy="1055382"/>
          </a:xfrm>
        </p:spPr>
        <p:txBody>
          <a:bodyPr/>
          <a:lstStyle>
            <a:lvl1pPr marL="0" indent="0" algn="l">
              <a:buNone/>
              <a:defRPr sz="2200">
                <a:solidFill>
                  <a:schemeClr val="bg1"/>
                </a:solidFill>
                <a:latin typeface="+mn-lt"/>
              </a:defRPr>
            </a:lvl1pPr>
            <a:lvl2pPr marL="457024" indent="0" algn="ctr">
              <a:buNone/>
              <a:defRPr>
                <a:solidFill>
                  <a:schemeClr val="tx1">
                    <a:tint val="75000"/>
                  </a:schemeClr>
                </a:solidFill>
              </a:defRPr>
            </a:lvl2pPr>
            <a:lvl3pPr marL="914049" indent="0" algn="ctr">
              <a:buNone/>
              <a:defRPr>
                <a:solidFill>
                  <a:schemeClr val="tx1">
                    <a:tint val="75000"/>
                  </a:schemeClr>
                </a:solidFill>
              </a:defRPr>
            </a:lvl3pPr>
            <a:lvl4pPr marL="1371073" indent="0" algn="ctr">
              <a:buNone/>
              <a:defRPr>
                <a:solidFill>
                  <a:schemeClr val="tx1">
                    <a:tint val="75000"/>
                  </a:schemeClr>
                </a:solidFill>
              </a:defRPr>
            </a:lvl4pPr>
            <a:lvl5pPr marL="1828098" indent="0" algn="ctr">
              <a:buNone/>
              <a:defRPr>
                <a:solidFill>
                  <a:schemeClr val="tx1">
                    <a:tint val="75000"/>
                  </a:schemeClr>
                </a:solidFill>
              </a:defRPr>
            </a:lvl5pPr>
            <a:lvl6pPr marL="2285122" indent="0" algn="ctr">
              <a:buNone/>
              <a:defRPr>
                <a:solidFill>
                  <a:schemeClr val="tx1">
                    <a:tint val="75000"/>
                  </a:schemeClr>
                </a:solidFill>
              </a:defRPr>
            </a:lvl6pPr>
            <a:lvl7pPr marL="2742146" indent="0" algn="ctr">
              <a:buNone/>
              <a:defRPr>
                <a:solidFill>
                  <a:schemeClr val="tx1">
                    <a:tint val="75000"/>
                  </a:schemeClr>
                </a:solidFill>
              </a:defRPr>
            </a:lvl7pPr>
            <a:lvl8pPr marL="3199170" indent="0" algn="ctr">
              <a:buNone/>
              <a:defRPr>
                <a:solidFill>
                  <a:schemeClr val="tx1">
                    <a:tint val="75000"/>
                  </a:schemeClr>
                </a:solidFill>
              </a:defRPr>
            </a:lvl8pPr>
            <a:lvl9pPr marL="365619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47670212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1021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53060"/>
          </a:xfrm>
        </p:spPr>
        <p:txBody>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8621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790427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1"/>
            <a:ext cx="4770437" cy="6994525"/>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2448" dirty="0">
              <a:solidFill>
                <a:prstClr val="white"/>
              </a:solidFill>
            </a:endParaRPr>
          </a:p>
        </p:txBody>
      </p:sp>
      <p:sp>
        <p:nvSpPr>
          <p:cNvPr id="9" name="Title 1"/>
          <p:cNvSpPr>
            <a:spLocks noGrp="1" noChangeAspect="1"/>
          </p:cNvSpPr>
          <p:nvPr>
            <p:ph type="title"/>
          </p:nvPr>
        </p:nvSpPr>
        <p:spPr>
          <a:xfrm>
            <a:off x="274637" y="571498"/>
            <a:ext cx="3733799" cy="5783265"/>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8042992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5135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2" y="0"/>
            <a:ext cx="12436475" cy="699452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32" tIns="87432" rIns="87432" bIns="87432" numCol="1" spcCol="0" rtlCol="0" fromWordArt="0" anchor="b" anchorCtr="0" forceAA="0" compatLnSpc="1">
            <a:prstTxWarp prst="textNoShape">
              <a:avLst/>
            </a:prstTxWarp>
            <a:noAutofit/>
          </a:bodyPr>
          <a:lstStyle/>
          <a:p>
            <a:pPr algn="r"/>
            <a:endParaRPr lang="en-US" sz="1147" dirty="0" err="1"/>
          </a:p>
        </p:txBody>
      </p:sp>
      <p:sp>
        <p:nvSpPr>
          <p:cNvPr id="13" name="Rectangle 12"/>
          <p:cNvSpPr/>
          <p:nvPr userDrawn="1"/>
        </p:nvSpPr>
        <p:spPr bwMode="gray">
          <a:xfrm>
            <a:off x="153878" y="2098358"/>
            <a:ext cx="5597871" cy="37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207" spc="-94"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vert="horz" lIns="137160" tIns="91440" rIns="182880" bIns="45720" rtlCol="0">
            <a:noAutofit/>
          </a:bodyPr>
          <a:lstStyle>
            <a:lvl1pPr>
              <a:defRPr lang="en-US" sz="1912" dirty="0">
                <a:solidFill>
                  <a:schemeClr val="bg1"/>
                </a:solidFill>
              </a:defRPr>
            </a:lvl1pPr>
          </a:lstStyle>
          <a:p>
            <a:pPr lvl="0">
              <a:spcBef>
                <a:spcPts val="0"/>
              </a:spcBef>
            </a:pPr>
            <a:r>
              <a:rPr lang="en-US" dirty="0"/>
              <a:t>Speaker Name</a:t>
            </a:r>
          </a:p>
        </p:txBody>
      </p:sp>
      <p:sp>
        <p:nvSpPr>
          <p:cNvPr id="18" name="Rectangle 17"/>
          <p:cNvSpPr/>
          <p:nvPr userDrawn="1"/>
        </p:nvSpPr>
        <p:spPr>
          <a:xfrm>
            <a:off x="153877" y="655737"/>
            <a:ext cx="1549180" cy="14426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32" tIns="87432" rIns="87432" bIns="87432" numCol="1" spcCol="0" rtlCol="0" fromWordArt="0" anchor="t" anchorCtr="0" forceAA="0" compatLnSpc="1">
            <a:prstTxWarp prst="textNoShape">
              <a:avLst/>
            </a:prstTxWarp>
            <a:noAutofit/>
          </a:bodyPr>
          <a:lstStyle/>
          <a:p>
            <a:pPr algn="l"/>
            <a:r>
              <a:rPr lang="en-US" sz="1722" dirty="0">
                <a:solidFill>
                  <a:schemeClr val="bg1"/>
                </a:solidFill>
                <a:latin typeface="+mj-lt"/>
              </a:rPr>
              <a:t>Microsoft Technology </a:t>
            </a:r>
            <a:br>
              <a:rPr lang="en-US" sz="1722" dirty="0">
                <a:solidFill>
                  <a:schemeClr val="bg1"/>
                </a:solidFill>
                <a:latin typeface="+mj-lt"/>
              </a:rPr>
            </a:br>
            <a:r>
              <a:rPr lang="en-US" sz="1722" dirty="0">
                <a:solidFill>
                  <a:schemeClr val="bg1"/>
                </a:solidFill>
                <a:latin typeface="+mj-lt"/>
              </a:rPr>
              <a:t>Centers</a:t>
            </a:r>
          </a:p>
          <a:p>
            <a:pPr marL="0" algn="l" defTabSz="1040398" rtl="0" eaLnBrk="1" latinLnBrk="0" hangingPunct="1">
              <a:spcBef>
                <a:spcPts val="287"/>
              </a:spcBef>
            </a:pPr>
            <a:r>
              <a:rPr lang="en-US" sz="1147" kern="1200" dirty="0">
                <a:solidFill>
                  <a:schemeClr val="bg1"/>
                </a:solidFill>
                <a:latin typeface="+mj-lt"/>
                <a:ea typeface="+mn-ea"/>
                <a:cs typeface="+mn-cs"/>
              </a:rPr>
              <a:t>Experience the Microsoft Cloud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2720" y="6377149"/>
            <a:ext cx="1561247" cy="322114"/>
          </a:xfrm>
          <a:prstGeom prst="rect">
            <a:avLst/>
          </a:prstGeom>
          <a:noFill/>
          <a:ln>
            <a:noFill/>
          </a:ln>
        </p:spPr>
      </p:pic>
    </p:spTree>
    <p:extLst>
      <p:ext uri="{BB962C8B-B14F-4D97-AF65-F5344CB8AC3E}">
        <p14:creationId xmlns:p14="http://schemas.microsoft.com/office/powerpoint/2010/main" val="399542263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802DF3-909A-664A-9F1C-2651D3E971DA}"/>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9242" y="0"/>
            <a:ext cx="13269029" cy="6994525"/>
          </a:xfrm>
          <a:prstGeom prst="rect">
            <a:avLst/>
          </a:prstGeom>
        </p:spPr>
      </p:pic>
      <p:sp>
        <p:nvSpPr>
          <p:cNvPr id="12" name="Rectangle 11"/>
          <p:cNvSpPr/>
          <p:nvPr userDrawn="1"/>
        </p:nvSpPr>
        <p:spPr bwMode="gray">
          <a:xfrm>
            <a:off x="-1" y="0"/>
            <a:ext cx="5155957" cy="279781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 y="398300"/>
            <a:ext cx="5101903" cy="1466907"/>
          </a:xfrm>
          <a:noFill/>
        </p:spPr>
        <p:txBody>
          <a:bodyPr vert="horz" lIns="137160" tIns="182880" rIns="146304" bIns="91440" rtlCol="0" anchor="t" anchorCtr="0">
            <a:normAutofit/>
          </a:bodyPr>
          <a:lstStyle>
            <a:lvl1pPr>
              <a:defRPr lang="en-US" sz="4207" spc="-94" dirty="0">
                <a:gradFill>
                  <a:gsLst>
                    <a:gs pos="5833">
                      <a:srgbClr val="FFFFFF"/>
                    </a:gs>
                    <a:gs pos="18000">
                      <a:srgbClr val="FFFFFF"/>
                    </a:gs>
                  </a:gsLst>
                  <a:lin ang="5400000" scaled="0"/>
                </a:gradFill>
              </a:defRPr>
            </a:lvl1pPr>
          </a:lstStyle>
          <a:p>
            <a:pPr lvl="0"/>
            <a:r>
              <a:rPr lang="en-US" dirty="0"/>
              <a:t>Introduction to Azure Bootcamp for Sogeti</a:t>
            </a:r>
          </a:p>
        </p:txBody>
      </p:sp>
      <p:sp>
        <p:nvSpPr>
          <p:cNvPr id="10" name="Rectangle 9">
            <a:extLst>
              <a:ext uri="{FF2B5EF4-FFF2-40B4-BE49-F238E27FC236}">
                <a16:creationId xmlns:a16="http://schemas.microsoft.com/office/drawing/2014/main" id="{E16C612F-A147-1F47-9CF8-9EA1088BBB50}"/>
              </a:ext>
            </a:extLst>
          </p:cNvPr>
          <p:cNvSpPr/>
          <p:nvPr userDrawn="1"/>
        </p:nvSpPr>
        <p:spPr bwMode="auto">
          <a:xfrm flipH="1">
            <a:off x="-769243" y="3196109"/>
            <a:ext cx="13269030" cy="379841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63" tIns="139891" rIns="174863" bIns="139891" numCol="1" spcCol="0" rtlCol="0" fromWordArt="0" anchor="t" anchorCtr="0" forceAA="0" compatLnSpc="1">
            <a:prstTxWarp prst="textNoShape">
              <a:avLst/>
            </a:prstTxWarp>
            <a:noAutofit/>
          </a:bodyPr>
          <a:lstStyle/>
          <a:p>
            <a:pPr marL="0" marR="0" lvl="0" indent="0" algn="ctr" defTabSz="891589" rtl="0" eaLnBrk="1" fontAlgn="base" latinLnBrk="0" hangingPunct="1">
              <a:lnSpc>
                <a:spcPct val="90000"/>
              </a:lnSpc>
              <a:spcBef>
                <a:spcPct val="0"/>
              </a:spcBef>
              <a:spcAft>
                <a:spcPct val="0"/>
              </a:spcAft>
              <a:buClrTx/>
              <a:buSzTx/>
              <a:buFontTx/>
              <a:buNone/>
              <a:tabLst/>
              <a:defRPr/>
            </a:pPr>
            <a:endParaRPr kumimoji="0" lang="en-US" sz="2295"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2720" y="6379822"/>
            <a:ext cx="1561247" cy="319442"/>
          </a:xfrm>
          <a:prstGeom prst="rect">
            <a:avLst/>
          </a:prstGeom>
          <a:noFill/>
          <a:ln>
            <a:noFill/>
          </a:ln>
        </p:spPr>
      </p:pic>
    </p:spTree>
    <p:extLst>
      <p:ext uri="{BB962C8B-B14F-4D97-AF65-F5344CB8AC3E}">
        <p14:creationId xmlns:p14="http://schemas.microsoft.com/office/powerpoint/2010/main" val="63960569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096"/>
            <a:ext cx="12439715" cy="70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3878" y="2098358"/>
            <a:ext cx="5597871" cy="3730413"/>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01" tIns="137120" rIns="171401" bIns="137120" numCol="1" spcCol="0" rtlCol="0" fromWordArt="0" anchor="t" anchorCtr="0" forceAA="0" compatLnSpc="1">
            <a:prstTxWarp prst="textNoShape">
              <a:avLst/>
            </a:prstTxWarp>
            <a:noAutofit/>
          </a:bodyPr>
          <a:lstStyle/>
          <a:p>
            <a:pPr algn="ctr" defTabSz="873935" fontAlgn="base">
              <a:lnSpc>
                <a:spcPct val="90000"/>
              </a:lnSpc>
              <a:spcBef>
                <a:spcPct val="0"/>
              </a:spcBef>
              <a:spcAft>
                <a:spcPct val="0"/>
              </a:spcAft>
            </a:pPr>
            <a:endParaRPr lang="en-US" sz="229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3878" y="2098358"/>
            <a:ext cx="5597871" cy="2798040"/>
          </a:xfrm>
          <a:noFill/>
        </p:spPr>
        <p:txBody>
          <a:bodyPr vert="horz" lIns="137160" tIns="182880" rIns="146304" bIns="91440" rtlCol="0" anchor="t" anchorCtr="0">
            <a:normAutofit/>
          </a:bodyPr>
          <a:lstStyle>
            <a:lvl1pPr>
              <a:defRPr lang="en-US" sz="4207" spc="-94"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3878" y="4896168"/>
            <a:ext cx="5597871" cy="932603"/>
          </a:xfrm>
        </p:spPr>
        <p:txBody>
          <a:bodyPr lIns="137160" tIns="91440">
            <a:noAutofit/>
          </a:bodyPr>
          <a:lstStyle>
            <a:lvl1pPr marL="0" indent="0">
              <a:spcBef>
                <a:spcPts val="0"/>
              </a:spcBef>
              <a:buNone/>
              <a:defRPr sz="1912">
                <a:solidFill>
                  <a:schemeClr val="bg1"/>
                </a:solidFill>
              </a:defRPr>
            </a:lvl1pPr>
            <a:lvl2pPr marL="269324" indent="0">
              <a:buNone/>
              <a:defRPr sz="1912">
                <a:solidFill>
                  <a:schemeClr val="bg1"/>
                </a:solidFill>
              </a:defRPr>
            </a:lvl2pPr>
            <a:lvl3pPr marL="562675" indent="0">
              <a:buNone/>
              <a:defRPr sz="1912">
                <a:solidFill>
                  <a:schemeClr val="bg1"/>
                </a:solidFill>
              </a:defRPr>
            </a:lvl3pPr>
            <a:lvl4pPr marL="832000" indent="0">
              <a:buNone/>
              <a:defRPr sz="1912">
                <a:solidFill>
                  <a:schemeClr val="bg1"/>
                </a:solidFill>
              </a:defRPr>
            </a:lvl4pPr>
            <a:lvl5pPr marL="1057069" indent="0">
              <a:buNone/>
              <a:defRPr sz="1912">
                <a:solidFill>
                  <a:schemeClr val="bg1"/>
                </a:solidFill>
              </a:defRPr>
            </a:lvl5pPr>
          </a:lstStyle>
          <a:p>
            <a:pPr lvl="0"/>
            <a:r>
              <a:rPr lang="en-US" dirty="0"/>
              <a:t>Speaker Name</a:t>
            </a:r>
          </a:p>
        </p:txBody>
      </p:sp>
      <p:sp>
        <p:nvSpPr>
          <p:cNvPr id="8" name="Rectangle 7"/>
          <p:cNvSpPr/>
          <p:nvPr userDrawn="1"/>
        </p:nvSpPr>
        <p:spPr>
          <a:xfrm>
            <a:off x="153877" y="655737"/>
            <a:ext cx="1549180" cy="1442621"/>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32" tIns="87432" rIns="87432" bIns="87432" numCol="1" spcCol="0" rtlCol="0" fromWordArt="0" anchor="t" anchorCtr="0" forceAA="0" compatLnSpc="1">
            <a:prstTxWarp prst="textNoShape">
              <a:avLst/>
            </a:prstTxWarp>
            <a:noAutofit/>
          </a:bodyPr>
          <a:lstStyle/>
          <a:p>
            <a:pPr algn="l"/>
            <a:r>
              <a:rPr lang="en-US" sz="1722" dirty="0">
                <a:solidFill>
                  <a:schemeClr val="bg1"/>
                </a:solidFill>
                <a:latin typeface="+mj-lt"/>
              </a:rPr>
              <a:t>Microsoft Technology </a:t>
            </a:r>
            <a:br>
              <a:rPr lang="en-US" sz="1722" dirty="0">
                <a:solidFill>
                  <a:schemeClr val="bg1"/>
                </a:solidFill>
                <a:latin typeface="+mj-lt"/>
              </a:rPr>
            </a:br>
            <a:r>
              <a:rPr lang="en-US" sz="1722" dirty="0">
                <a:solidFill>
                  <a:schemeClr val="bg1"/>
                </a:solidFill>
                <a:latin typeface="+mj-lt"/>
              </a:rPr>
              <a:t>Centers</a:t>
            </a:r>
          </a:p>
          <a:p>
            <a:pPr marL="0" algn="l" defTabSz="1040398" rtl="0" eaLnBrk="1" latinLnBrk="0" hangingPunct="1">
              <a:spcBef>
                <a:spcPts val="287"/>
              </a:spcBef>
            </a:pPr>
            <a:r>
              <a:rPr lang="en-US" sz="1147"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72720" y="6379822"/>
            <a:ext cx="1561247" cy="319442"/>
          </a:xfrm>
          <a:prstGeom prst="rect">
            <a:avLst/>
          </a:prstGeom>
          <a:noFill/>
          <a:ln>
            <a:noFill/>
          </a:ln>
        </p:spPr>
      </p:pic>
    </p:spTree>
    <p:extLst>
      <p:ext uri="{BB962C8B-B14F-4D97-AF65-F5344CB8AC3E}">
        <p14:creationId xmlns:p14="http://schemas.microsoft.com/office/powerpoint/2010/main" val="102379139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4.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oleObject" Target="../embeddings/oleObject1.bin"/><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ags" Target="../tags/tag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vmlDrawing" Target="../drawings/vmlDrawing1.v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9.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6.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7"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438419571"/>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6123"/>
            <a:ext cx="11889564" cy="917575"/>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74641" y="1146856"/>
            <a:ext cx="11887198" cy="172354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68853"/>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 id="2147484549" r:id="rId19"/>
    <p:sldLayoutId id="2147484550" r:id="rId20"/>
    <p:sldLayoutId id="2147484551" r:id="rId21"/>
    <p:sldLayoutId id="2147484552" r:id="rId22"/>
    <p:sldLayoutId id="2147484553" r:id="rId23"/>
    <p:sldLayoutId id="2147484554" r:id="rId24"/>
    <p:sldLayoutId id="2147484555" r:id="rId25"/>
    <p:sldLayoutId id="2147484556" r:id="rId26"/>
    <p:sldLayoutId id="2147484557" r:id="rId27"/>
    <p:sldLayoutId id="2147484558" r:id="rId28"/>
    <p:sldLayoutId id="2147484559" r:id="rId29"/>
    <p:sldLayoutId id="2147484560" r:id="rId30"/>
  </p:sldLayoutIdLst>
  <p:transition>
    <p:fade/>
  </p:transition>
  <p:hf sldNum="0" hdr="0" ftr="0" dt="0"/>
  <p:txStyles>
    <p:titleStyle>
      <a:lvl1pPr algn="l" defTabSz="932563" rtl="0" eaLnBrk="1" latinLnBrk="0" hangingPunct="1">
        <a:lnSpc>
          <a:spcPct val="90000"/>
        </a:lnSpc>
        <a:spcBef>
          <a:spcPct val="0"/>
        </a:spcBef>
        <a:buNone/>
        <a:defRPr lang="en-US" sz="3599" b="0" kern="1200" cap="none" spc="-102" baseline="0" dirty="0" smtClean="0">
          <a:ln w="3175">
            <a:noFill/>
          </a:ln>
          <a:solidFill>
            <a:schemeClr val="bg1"/>
          </a:solidFill>
          <a:effectLst/>
          <a:latin typeface="+mj-lt"/>
          <a:ea typeface="+mn-ea"/>
          <a:cs typeface="Segoe UI" pitchFamily="34" charset="0"/>
        </a:defRPr>
      </a:lvl1pPr>
    </p:titleStyle>
    <p:bodyStyle>
      <a:lvl1pPr marL="342834" marR="0" indent="-342834" algn="l" defTabSz="932563" rtl="0" eaLnBrk="1" fontAlgn="auto" latinLnBrk="0" hangingPunct="1">
        <a:lnSpc>
          <a:spcPct val="100000"/>
        </a:lnSpc>
        <a:spcBef>
          <a:spcPts val="6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1pPr>
      <a:lvl2pPr marL="584088" marR="0" indent="-241253"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100000"/>
        </a:lnSpc>
        <a:spcBef>
          <a:spcPts val="6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3611" y="2"/>
            <a:ext cx="11582866"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109119" y="6606832"/>
            <a:ext cx="8550077" cy="387694"/>
          </a:xfrm>
          <a:prstGeom prst="rect">
            <a:avLst/>
          </a:prstGeom>
        </p:spPr>
        <p:txBody>
          <a:bodyPr vert="horz" lIns="76179" tIns="38089" rIns="76179" bIns="38089" rtlCol="0" anchor="ctr"/>
          <a:lstStyle>
            <a:lvl1pPr algn="l">
              <a:defRPr sz="765">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3878" y="1632057"/>
            <a:ext cx="12128721" cy="46502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7" y="6606832"/>
            <a:ext cx="777278" cy="387693"/>
          </a:xfrm>
          <a:prstGeom prst="rect">
            <a:avLst/>
          </a:prstGeom>
        </p:spPr>
        <p:txBody>
          <a:bodyPr vert="horz" lIns="91440" tIns="45720" rIns="91440" bIns="45720" rtlCol="0" anchor="ctr"/>
          <a:lstStyle>
            <a:lvl1pPr algn="r">
              <a:defRPr sz="765">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154505903"/>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 id="2147484591" r:id="rId30"/>
    <p:sldLayoutId id="2147484592" r:id="rId31"/>
    <p:sldLayoutId id="2147484595" r:id="rId32"/>
  </p:sldLayoutIdLst>
  <p:transition>
    <p:fade/>
  </p:transition>
  <p:hf hdr="0" ftr="0" dt="0"/>
  <p:txStyles>
    <p:titleStyle>
      <a:lvl1pPr marL="0" algn="l" defTabSz="1040398" rtl="0" eaLnBrk="1" latinLnBrk="0" hangingPunct="1">
        <a:lnSpc>
          <a:spcPct val="90000"/>
        </a:lnSpc>
        <a:spcBef>
          <a:spcPct val="0"/>
        </a:spcBef>
        <a:buNone/>
        <a:defRPr lang="en-US" sz="3825" kern="1200" spc="-55" baseline="0" dirty="0">
          <a:solidFill>
            <a:schemeClr val="bg2"/>
          </a:solidFill>
          <a:latin typeface="Segoe UI Light" pitchFamily="34" charset="0"/>
          <a:ea typeface="Segoe UI" pitchFamily="34" charset="0"/>
          <a:cs typeface="Segoe UI" pitchFamily="34" charset="0"/>
        </a:defRPr>
      </a:lvl1pPr>
    </p:titleStyle>
    <p:bodyStyle>
      <a:lvl1pPr marL="221613" indent="-221613" algn="l" defTabSz="1040398" rtl="0" eaLnBrk="1" latinLnBrk="0" hangingPunct="1">
        <a:spcBef>
          <a:spcPts val="1722"/>
        </a:spcBef>
        <a:buClr>
          <a:schemeClr val="tx1"/>
        </a:buClr>
        <a:buSzPct val="100000"/>
        <a:buFont typeface="Arial" panose="020B0604020202020204" pitchFamily="34" charset="0"/>
        <a:buChar char="•"/>
        <a:defRPr sz="2295" kern="1200">
          <a:solidFill>
            <a:schemeClr val="tx1"/>
          </a:solidFill>
          <a:latin typeface="Segoe UI" pitchFamily="34" charset="0"/>
          <a:ea typeface="Segoe UI" pitchFamily="34" charset="0"/>
          <a:cs typeface="Segoe UI" pitchFamily="34" charset="0"/>
        </a:defRPr>
      </a:lvl1pPr>
      <a:lvl2pPr marL="455198" indent="-185873" algn="l" defTabSz="1040398" rtl="0" eaLnBrk="1" latinLnBrk="0" hangingPunct="1">
        <a:spcBef>
          <a:spcPct val="20000"/>
        </a:spcBef>
        <a:buClr>
          <a:schemeClr val="tx1"/>
        </a:buClr>
        <a:buFont typeface="Arial" pitchFamily="34" charset="0"/>
        <a:buChar char="•"/>
        <a:defRPr sz="1722" kern="1200">
          <a:solidFill>
            <a:schemeClr val="tx1"/>
          </a:solidFill>
          <a:latin typeface="Segoe UI" pitchFamily="34" charset="0"/>
          <a:ea typeface="Segoe UI" pitchFamily="34" charset="0"/>
          <a:cs typeface="Segoe UI" pitchFamily="34" charset="0"/>
        </a:defRPr>
      </a:lvl2pPr>
      <a:lvl3pPr marL="728316" indent="-165641" algn="l" defTabSz="1040398" rtl="0" eaLnBrk="1" latinLnBrk="0" hangingPunct="1">
        <a:spcBef>
          <a:spcPct val="20000"/>
        </a:spcBef>
        <a:buClr>
          <a:schemeClr val="tx1"/>
        </a:buClr>
        <a:buFont typeface="Arial" pitchFamily="34" charset="0"/>
        <a:buChar char="•"/>
        <a:defRPr sz="1530" kern="1200">
          <a:solidFill>
            <a:schemeClr val="tx1"/>
          </a:solidFill>
          <a:latin typeface="Segoe UI" pitchFamily="34" charset="0"/>
          <a:ea typeface="Segoe UI" pitchFamily="34" charset="0"/>
          <a:cs typeface="Segoe UI" pitchFamily="34" charset="0"/>
        </a:defRPr>
      </a:lvl3pPr>
      <a:lvl4pPr marL="1001434" indent="-169435" algn="l" defTabSz="1040398" rtl="0" eaLnBrk="1" latinLnBrk="0" hangingPunct="1">
        <a:spcBef>
          <a:spcPct val="20000"/>
        </a:spcBef>
        <a:buClr>
          <a:schemeClr val="tx1"/>
        </a:buClr>
        <a:buFont typeface="Arial" pitchFamily="34" charset="0"/>
        <a:buChar char="–"/>
        <a:defRPr sz="1339" kern="1200">
          <a:solidFill>
            <a:schemeClr val="tx1"/>
          </a:solidFill>
          <a:latin typeface="Segoe UI" pitchFamily="34" charset="0"/>
          <a:ea typeface="Segoe UI" pitchFamily="34" charset="0"/>
          <a:cs typeface="Segoe UI" pitchFamily="34" charset="0"/>
        </a:defRPr>
      </a:lvl4pPr>
      <a:lvl5pPr marL="1229033" indent="-171963" algn="l" defTabSz="1040398" rtl="0" eaLnBrk="1" latinLnBrk="0" hangingPunct="1">
        <a:spcBef>
          <a:spcPct val="20000"/>
        </a:spcBef>
        <a:buClr>
          <a:schemeClr val="tx1"/>
        </a:buClr>
        <a:buFont typeface="Arial" pitchFamily="34" charset="0"/>
        <a:buChar char="»"/>
        <a:defRPr sz="1339" kern="1200">
          <a:solidFill>
            <a:schemeClr val="tx1"/>
          </a:solidFill>
          <a:latin typeface="Segoe UI" pitchFamily="34" charset="0"/>
          <a:ea typeface="Segoe UI" pitchFamily="34" charset="0"/>
          <a:cs typeface="Segoe UI" pitchFamily="34" charset="0"/>
        </a:defRPr>
      </a:lvl5pPr>
      <a:lvl6pPr marL="2861097" indent="-260099" algn="l" defTabSz="1040398" rtl="0" eaLnBrk="1" latinLnBrk="0" hangingPunct="1">
        <a:spcBef>
          <a:spcPct val="20000"/>
        </a:spcBef>
        <a:buFont typeface="Arial" pitchFamily="34" charset="0"/>
        <a:buChar char="•"/>
        <a:defRPr sz="2391" kern="1200">
          <a:solidFill>
            <a:schemeClr val="tx1"/>
          </a:solidFill>
          <a:latin typeface="+mn-lt"/>
          <a:ea typeface="+mn-ea"/>
          <a:cs typeface="+mn-cs"/>
        </a:defRPr>
      </a:lvl6pPr>
      <a:lvl7pPr marL="3381296" indent="-260099" algn="l" defTabSz="1040398" rtl="0" eaLnBrk="1" latinLnBrk="0" hangingPunct="1">
        <a:spcBef>
          <a:spcPct val="20000"/>
        </a:spcBef>
        <a:buFont typeface="Arial" pitchFamily="34" charset="0"/>
        <a:buChar char="•"/>
        <a:defRPr sz="2391" kern="1200">
          <a:solidFill>
            <a:schemeClr val="tx1"/>
          </a:solidFill>
          <a:latin typeface="+mn-lt"/>
          <a:ea typeface="+mn-ea"/>
          <a:cs typeface="+mn-cs"/>
        </a:defRPr>
      </a:lvl7pPr>
      <a:lvl8pPr marL="3901496" indent="-260099" algn="l" defTabSz="1040398" rtl="0" eaLnBrk="1" latinLnBrk="0" hangingPunct="1">
        <a:spcBef>
          <a:spcPct val="20000"/>
        </a:spcBef>
        <a:buFont typeface="Arial" pitchFamily="34" charset="0"/>
        <a:buChar char="•"/>
        <a:defRPr sz="2391" kern="1200">
          <a:solidFill>
            <a:schemeClr val="tx1"/>
          </a:solidFill>
          <a:latin typeface="+mn-lt"/>
          <a:ea typeface="+mn-ea"/>
          <a:cs typeface="+mn-cs"/>
        </a:defRPr>
      </a:lvl8pPr>
      <a:lvl9pPr marL="4421695" indent="-260099" algn="l" defTabSz="1040398" rtl="0" eaLnBrk="1" latinLnBrk="0" hangingPunct="1">
        <a:spcBef>
          <a:spcPct val="20000"/>
        </a:spcBef>
        <a:buFont typeface="Arial" pitchFamily="34" charset="0"/>
        <a:buChar char="•"/>
        <a:defRPr sz="2391" kern="1200">
          <a:solidFill>
            <a:schemeClr val="tx1"/>
          </a:solidFill>
          <a:latin typeface="+mn-lt"/>
          <a:ea typeface="+mn-ea"/>
          <a:cs typeface="+mn-cs"/>
        </a:defRPr>
      </a:lvl9pPr>
    </p:bodyStyle>
    <p:otherStyle>
      <a:defPPr>
        <a:defRPr lang="en-US"/>
      </a:defPPr>
      <a:lvl1pPr marL="0" algn="l" defTabSz="1040398" rtl="0" eaLnBrk="1" latinLnBrk="0" hangingPunct="1">
        <a:defRPr sz="2104" kern="1200">
          <a:solidFill>
            <a:schemeClr val="tx1"/>
          </a:solidFill>
          <a:latin typeface="+mn-lt"/>
          <a:ea typeface="+mn-ea"/>
          <a:cs typeface="+mn-cs"/>
        </a:defRPr>
      </a:lvl1pPr>
      <a:lvl2pPr marL="520200" algn="l" defTabSz="1040398" rtl="0" eaLnBrk="1" latinLnBrk="0" hangingPunct="1">
        <a:defRPr sz="2104" kern="1200">
          <a:solidFill>
            <a:schemeClr val="tx1"/>
          </a:solidFill>
          <a:latin typeface="+mn-lt"/>
          <a:ea typeface="+mn-ea"/>
          <a:cs typeface="+mn-cs"/>
        </a:defRPr>
      </a:lvl2pPr>
      <a:lvl3pPr marL="1040398" algn="l" defTabSz="1040398" rtl="0" eaLnBrk="1" latinLnBrk="0" hangingPunct="1">
        <a:defRPr sz="2104" kern="1200">
          <a:solidFill>
            <a:schemeClr val="tx1"/>
          </a:solidFill>
          <a:latin typeface="+mn-lt"/>
          <a:ea typeface="+mn-ea"/>
          <a:cs typeface="+mn-cs"/>
        </a:defRPr>
      </a:lvl3pPr>
      <a:lvl4pPr marL="1560599" algn="l" defTabSz="1040398" rtl="0" eaLnBrk="1" latinLnBrk="0" hangingPunct="1">
        <a:defRPr sz="2104" kern="1200">
          <a:solidFill>
            <a:schemeClr val="tx1"/>
          </a:solidFill>
          <a:latin typeface="+mn-lt"/>
          <a:ea typeface="+mn-ea"/>
          <a:cs typeface="+mn-cs"/>
        </a:defRPr>
      </a:lvl4pPr>
      <a:lvl5pPr marL="2080798" algn="l" defTabSz="1040398" rtl="0" eaLnBrk="1" latinLnBrk="0" hangingPunct="1">
        <a:defRPr sz="2104" kern="1200">
          <a:solidFill>
            <a:schemeClr val="tx1"/>
          </a:solidFill>
          <a:latin typeface="+mn-lt"/>
          <a:ea typeface="+mn-ea"/>
          <a:cs typeface="+mn-cs"/>
        </a:defRPr>
      </a:lvl5pPr>
      <a:lvl6pPr marL="2600998" algn="l" defTabSz="1040398" rtl="0" eaLnBrk="1" latinLnBrk="0" hangingPunct="1">
        <a:defRPr sz="2104" kern="1200">
          <a:solidFill>
            <a:schemeClr val="tx1"/>
          </a:solidFill>
          <a:latin typeface="+mn-lt"/>
          <a:ea typeface="+mn-ea"/>
          <a:cs typeface="+mn-cs"/>
        </a:defRPr>
      </a:lvl6pPr>
      <a:lvl7pPr marL="3121196" algn="l" defTabSz="1040398" rtl="0" eaLnBrk="1" latinLnBrk="0" hangingPunct="1">
        <a:defRPr sz="2104" kern="1200">
          <a:solidFill>
            <a:schemeClr val="tx1"/>
          </a:solidFill>
          <a:latin typeface="+mn-lt"/>
          <a:ea typeface="+mn-ea"/>
          <a:cs typeface="+mn-cs"/>
        </a:defRPr>
      </a:lvl7pPr>
      <a:lvl8pPr marL="3641396" algn="l" defTabSz="1040398" rtl="0" eaLnBrk="1" latinLnBrk="0" hangingPunct="1">
        <a:defRPr sz="2104" kern="1200">
          <a:solidFill>
            <a:schemeClr val="tx1"/>
          </a:solidFill>
          <a:latin typeface="+mn-lt"/>
          <a:ea typeface="+mn-ea"/>
          <a:cs typeface="+mn-cs"/>
        </a:defRPr>
      </a:lvl8pPr>
      <a:lvl9pPr marL="4161596" algn="l" defTabSz="1040398" rtl="0" eaLnBrk="1" latinLnBrk="0" hangingPunct="1">
        <a:defRPr sz="210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7.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3.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emf"/><Relationship Id="rId7" Type="http://schemas.openxmlformats.org/officeDocument/2006/relationships/image" Target="../media/image46.png"/><Relationship Id="rId12"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45.emf"/><Relationship Id="rId11" Type="http://schemas.openxmlformats.org/officeDocument/2006/relationships/image" Target="../media/image50.png"/><Relationship Id="rId5" Type="http://schemas.openxmlformats.org/officeDocument/2006/relationships/image" Target="../media/image44.emf"/><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emf"/><Relationship Id="rId9" Type="http://schemas.openxmlformats.org/officeDocument/2006/relationships/image" Target="../media/image48.png"/><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56.sv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58.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0D28E6-ED34-4720-B947-21B671A085B4}"/>
              </a:ext>
            </a:extLst>
          </p:cNvPr>
          <p:cNvSpPr/>
          <p:nvPr/>
        </p:nvSpPr>
        <p:spPr>
          <a:xfrm>
            <a:off x="390986" y="14552"/>
            <a:ext cx="11654505" cy="1420736"/>
          </a:xfrm>
          <a:prstGeom prst="rect">
            <a:avLst/>
          </a:prstGeom>
        </p:spPr>
        <p:txBody>
          <a:bodyPr wrap="square" lIns="428453" tIns="257071" rIns="0" anchor="t">
            <a:noAutofit/>
          </a:bodyPr>
          <a:lstStyle/>
          <a:p>
            <a:pPr defTabSz="856910">
              <a:defRPr/>
            </a:pPr>
            <a:r>
              <a:rPr lang="en-US" sz="6119" kern="0" dirty="0">
                <a:ln w="3175">
                  <a:noFill/>
                </a:ln>
                <a:solidFill>
                  <a:prstClr val="white"/>
                </a:solidFill>
                <a:latin typeface="Segoe UI Semilight" panose="020B0402040204020203" pitchFamily="34" charset="0"/>
                <a:cs typeface="Segoe UI Semilight" panose="020B0402040204020203" pitchFamily="34" charset="0"/>
              </a:rPr>
              <a:t>Get Connected!</a:t>
            </a:r>
          </a:p>
        </p:txBody>
      </p:sp>
      <p:sp>
        <p:nvSpPr>
          <p:cNvPr id="3" name="TextBox 2">
            <a:extLst>
              <a:ext uri="{FF2B5EF4-FFF2-40B4-BE49-F238E27FC236}">
                <a16:creationId xmlns:a16="http://schemas.microsoft.com/office/drawing/2014/main" id="{2842D59C-CF15-4E4C-818E-006564585ACD}"/>
              </a:ext>
            </a:extLst>
          </p:cNvPr>
          <p:cNvSpPr txBox="1"/>
          <p:nvPr/>
        </p:nvSpPr>
        <p:spPr>
          <a:xfrm>
            <a:off x="1489961" y="2379552"/>
            <a:ext cx="9456554" cy="2182095"/>
          </a:xfrm>
          <a:prstGeom prst="rect">
            <a:avLst/>
          </a:prstGeom>
        </p:spPr>
        <p:txBody>
          <a:bodyPr vert="horz" wrap="square" lIns="87432" tIns="87432" rIns="87432" bIns="87432" rtlCol="0" anchor="t">
            <a:noAutofit/>
          </a:bodyPr>
          <a:lstStyle/>
          <a:p>
            <a:pPr defTabSz="1040398"/>
            <a:r>
              <a:rPr lang="en-US" sz="5737" dirty="0">
                <a:solidFill>
                  <a:prstClr val="white"/>
                </a:solidFill>
                <a:latin typeface="Segoe UI" pitchFamily="34" charset="0"/>
                <a:ea typeface="Segoe UI" pitchFamily="34" charset="0"/>
                <a:cs typeface="Segoe UI" pitchFamily="34" charset="0"/>
              </a:rPr>
              <a:t>Wi-Fi Network: MSFTGUEST</a:t>
            </a:r>
          </a:p>
          <a:p>
            <a:pPr defTabSz="1040398"/>
            <a:r>
              <a:rPr lang="en-US" sz="5737" dirty="0">
                <a:solidFill>
                  <a:prstClr val="white"/>
                </a:solidFill>
                <a:latin typeface="Segoe UI" pitchFamily="34" charset="0"/>
                <a:ea typeface="Segoe UI" pitchFamily="34" charset="0"/>
                <a:cs typeface="Segoe UI" pitchFamily="34" charset="0"/>
              </a:rPr>
              <a:t>Passcode: msevent811hj</a:t>
            </a:r>
          </a:p>
        </p:txBody>
      </p:sp>
      <p:pic>
        <p:nvPicPr>
          <p:cNvPr id="4" name="Picture 3">
            <a:extLst>
              <a:ext uri="{FF2B5EF4-FFF2-40B4-BE49-F238E27FC236}">
                <a16:creationId xmlns:a16="http://schemas.microsoft.com/office/drawing/2014/main" id="{E6D8A9D2-7F6C-400F-A1C9-6E9977441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10" y="6379822"/>
            <a:ext cx="1463080" cy="319442"/>
          </a:xfrm>
          <a:prstGeom prst="rect">
            <a:avLst/>
          </a:prstGeom>
          <a:noFill/>
          <a:ln>
            <a:noFill/>
          </a:ln>
        </p:spPr>
      </p:pic>
      <p:pic>
        <p:nvPicPr>
          <p:cNvPr id="5" name="Picture 4">
            <a:extLst>
              <a:ext uri="{FF2B5EF4-FFF2-40B4-BE49-F238E27FC236}">
                <a16:creationId xmlns:a16="http://schemas.microsoft.com/office/drawing/2014/main" id="{2CB87D7F-C086-4270-ABD7-01B61ABBB31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2" y="6019177"/>
            <a:ext cx="4528307" cy="980529"/>
          </a:xfrm>
          <a:prstGeom prst="rect">
            <a:avLst/>
          </a:prstGeom>
          <a:noFill/>
        </p:spPr>
      </p:pic>
    </p:spTree>
    <p:extLst>
      <p:ext uri="{BB962C8B-B14F-4D97-AF65-F5344CB8AC3E}">
        <p14:creationId xmlns:p14="http://schemas.microsoft.com/office/powerpoint/2010/main" val="10194488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Machine Learning</a:t>
            </a:r>
          </a:p>
        </p:txBody>
      </p:sp>
      <p:sp>
        <p:nvSpPr>
          <p:cNvPr id="8" name="Rectangle 7">
            <a:extLst>
              <a:ext uri="{FF2B5EF4-FFF2-40B4-BE49-F238E27FC236}">
                <a16:creationId xmlns:a16="http://schemas.microsoft.com/office/drawing/2014/main" id="{AC18A91A-99BD-4A21-83D4-D319C89C98FF}"/>
              </a:ext>
            </a:extLst>
          </p:cNvPr>
          <p:cNvSpPr/>
          <p:nvPr/>
        </p:nvSpPr>
        <p:spPr bwMode="auto">
          <a:xfrm>
            <a:off x="458789" y="945538"/>
            <a:ext cx="11590252" cy="553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400" kern="0" spc="30" dirty="0">
                <a:gradFill>
                  <a:gsLst>
                    <a:gs pos="40708">
                      <a:srgbClr val="0078D7"/>
                    </a:gs>
                    <a:gs pos="75000">
                      <a:srgbClr val="0078D7"/>
                    </a:gs>
                  </a:gsLst>
                  <a:lin ang="5400000" scaled="0"/>
                </a:gradFill>
                <a:latin typeface="Segoe UI Semilight" panose="020B0402040204020203" pitchFamily="34" charset="0"/>
                <a:cs typeface="Segoe UI Semilight" panose="020B0402040204020203" pitchFamily="34" charset="0"/>
              </a:rPr>
              <a:t>Machine Learning Services</a:t>
            </a:r>
            <a:endParaRPr kumimoji="0" 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9" name="Group 8">
            <a:extLst>
              <a:ext uri="{FF2B5EF4-FFF2-40B4-BE49-F238E27FC236}">
                <a16:creationId xmlns:a16="http://schemas.microsoft.com/office/drawing/2014/main" id="{E815B3B3-A95C-44BA-95A5-EFA539F64351}"/>
              </a:ext>
            </a:extLst>
          </p:cNvPr>
          <p:cNvGrpSpPr/>
          <p:nvPr/>
        </p:nvGrpSpPr>
        <p:grpSpPr>
          <a:xfrm>
            <a:off x="3857584" y="2079251"/>
            <a:ext cx="8517328" cy="4297772"/>
            <a:chOff x="3857584" y="1769143"/>
            <a:chExt cx="8517328" cy="4297772"/>
          </a:xfrm>
        </p:grpSpPr>
        <p:cxnSp>
          <p:nvCxnSpPr>
            <p:cNvPr id="10" name="Straight Connector 9">
              <a:extLst>
                <a:ext uri="{FF2B5EF4-FFF2-40B4-BE49-F238E27FC236}">
                  <a16:creationId xmlns:a16="http://schemas.microsoft.com/office/drawing/2014/main" id="{E8534BAE-BA99-4A56-91C7-F6B919D6AE75}"/>
                </a:ext>
              </a:extLst>
            </p:cNvPr>
            <p:cNvCxnSpPr>
              <a:cxnSpLocks/>
            </p:cNvCxnSpPr>
            <p:nvPr/>
          </p:nvCxnSpPr>
          <p:spPr>
            <a:xfrm flipH="1">
              <a:off x="5848863" y="4353197"/>
              <a:ext cx="366951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 name="Freeform 128">
              <a:extLst>
                <a:ext uri="{FF2B5EF4-FFF2-40B4-BE49-F238E27FC236}">
                  <a16:creationId xmlns:a16="http://schemas.microsoft.com/office/drawing/2014/main" id="{79AE0299-4221-4CB2-808B-A1D4A4ECD288}"/>
                </a:ext>
              </a:extLst>
            </p:cNvPr>
            <p:cNvSpPr>
              <a:spLocks noChangeAspect="1"/>
            </p:cNvSpPr>
            <p:nvPr/>
          </p:nvSpPr>
          <p:spPr bwMode="auto">
            <a:xfrm>
              <a:off x="4210010" y="3040127"/>
              <a:ext cx="1962607" cy="108417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400">
                <a:solidFill>
                  <a:srgbClr val="505050"/>
                </a:solidFill>
                <a:latin typeface="+mj-lt"/>
              </a:endParaRPr>
            </a:p>
          </p:txBody>
        </p:sp>
        <p:grpSp>
          <p:nvGrpSpPr>
            <p:cNvPr id="12" name="Group 326">
              <a:extLst>
                <a:ext uri="{FF2B5EF4-FFF2-40B4-BE49-F238E27FC236}">
                  <a16:creationId xmlns:a16="http://schemas.microsoft.com/office/drawing/2014/main" id="{AA79E03C-1513-43C4-8332-4579FE6D6B86}"/>
                </a:ext>
              </a:extLst>
            </p:cNvPr>
            <p:cNvGrpSpPr>
              <a:grpSpLocks noChangeAspect="1"/>
            </p:cNvGrpSpPr>
            <p:nvPr/>
          </p:nvGrpSpPr>
          <p:grpSpPr bwMode="auto">
            <a:xfrm>
              <a:off x="5484608" y="3721210"/>
              <a:ext cx="1738816" cy="988919"/>
              <a:chOff x="6816" y="2557"/>
              <a:chExt cx="259" cy="136"/>
            </a:xfrm>
            <a:noFill/>
          </p:grpSpPr>
          <p:sp useBgFill="1">
            <p:nvSpPr>
              <p:cNvPr id="35" name="Freeform 328">
                <a:extLst>
                  <a:ext uri="{FF2B5EF4-FFF2-40B4-BE49-F238E27FC236}">
                    <a16:creationId xmlns:a16="http://schemas.microsoft.com/office/drawing/2014/main" id="{B95BF6DB-AECD-4E92-864A-E95EC7E7D308}"/>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3247" tIns="46623" rIns="93247" bIns="46623" numCol="1" anchor="t" anchorCtr="0" compatLnSpc="1">
                <a:prstTxWarp prst="textNoShape">
                  <a:avLst/>
                </a:prstTxWarp>
              </a:bodyPr>
              <a:lstStyle/>
              <a:p>
                <a:endParaRPr lang="en-US" sz="3200">
                  <a:latin typeface="+mj-lt"/>
                </a:endParaRPr>
              </a:p>
            </p:txBody>
          </p:sp>
          <p:sp useBgFill="1">
            <p:nvSpPr>
              <p:cNvPr id="36" name="Rectangle 327">
                <a:extLst>
                  <a:ext uri="{FF2B5EF4-FFF2-40B4-BE49-F238E27FC236}">
                    <a16:creationId xmlns:a16="http://schemas.microsoft.com/office/drawing/2014/main" id="{A606C997-840E-46C3-B879-5088EEA08A63}"/>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3247" tIns="46623" rIns="93247" bIns="46623" numCol="1" anchor="t" anchorCtr="0" compatLnSpc="1">
                <a:prstTxWarp prst="textNoShape">
                  <a:avLst/>
                </a:prstTxWarp>
              </a:bodyPr>
              <a:lstStyle/>
              <a:p>
                <a:endParaRPr lang="en-US" sz="3200">
                  <a:latin typeface="+mj-lt"/>
                </a:endParaRPr>
              </a:p>
            </p:txBody>
          </p:sp>
        </p:grpSp>
        <p:sp>
          <p:nvSpPr>
            <p:cNvPr id="13" name="Rectangle 12">
              <a:extLst>
                <a:ext uri="{FF2B5EF4-FFF2-40B4-BE49-F238E27FC236}">
                  <a16:creationId xmlns:a16="http://schemas.microsoft.com/office/drawing/2014/main" id="{FC0BA42B-1976-4133-9C5F-699152381376}"/>
                </a:ext>
              </a:extLst>
            </p:cNvPr>
            <p:cNvSpPr/>
            <p:nvPr/>
          </p:nvSpPr>
          <p:spPr bwMode="auto">
            <a:xfrm>
              <a:off x="10286297" y="2496880"/>
              <a:ext cx="1815588" cy="13765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spcAft>
                  <a:spcPts val="408"/>
                </a:spcAft>
                <a:defRPr/>
              </a:pPr>
              <a:r>
                <a:rPr lang="en-US" sz="1400" b="1" kern="0" spc="50" dirty="0">
                  <a:solidFill>
                    <a:srgbClr val="505050"/>
                  </a:solidFill>
                  <a:latin typeface="+mj-lt"/>
                  <a:cs typeface="Segoe UI Semibold" charset="0"/>
                </a:rPr>
                <a:t>Spark</a:t>
              </a:r>
            </a:p>
            <a:p>
              <a:pPr defTabSz="950419">
                <a:spcAft>
                  <a:spcPts val="408"/>
                </a:spcAft>
                <a:defRPr/>
              </a:pPr>
              <a:r>
                <a:rPr lang="en-US" sz="1400" b="1" kern="0" spc="50" dirty="0">
                  <a:solidFill>
                    <a:srgbClr val="505050"/>
                  </a:solidFill>
                  <a:latin typeface="+mj-lt"/>
                  <a:cs typeface="Segoe UI Semibold" charset="0"/>
                </a:rPr>
                <a:t>SQL Server </a:t>
              </a:r>
            </a:p>
            <a:p>
              <a:pPr defTabSz="950419">
                <a:spcAft>
                  <a:spcPts val="408"/>
                </a:spcAft>
                <a:defRPr/>
              </a:pPr>
              <a:r>
                <a:rPr lang="en-US" sz="1400" b="1" kern="0" spc="50" dirty="0">
                  <a:solidFill>
                    <a:srgbClr val="505050"/>
                  </a:solidFill>
                  <a:latin typeface="+mj-lt"/>
                  <a:cs typeface="Segoe UI Semibold" charset="0"/>
                </a:rPr>
                <a:t>Virtual machines </a:t>
              </a:r>
            </a:p>
            <a:p>
              <a:pPr defTabSz="950419">
                <a:spcAft>
                  <a:spcPts val="408"/>
                </a:spcAft>
                <a:defRPr/>
              </a:pPr>
              <a:r>
                <a:rPr lang="en-US" sz="1400" b="1" kern="0" spc="50" dirty="0">
                  <a:solidFill>
                    <a:srgbClr val="505050"/>
                  </a:solidFill>
                  <a:latin typeface="+mj-lt"/>
                  <a:cs typeface="Segoe UI Semibold" charset="0"/>
                </a:rPr>
                <a:t>GPUs</a:t>
              </a:r>
            </a:p>
            <a:p>
              <a:pPr defTabSz="950419">
                <a:spcAft>
                  <a:spcPts val="408"/>
                </a:spcAft>
                <a:defRPr/>
              </a:pPr>
              <a:r>
                <a:rPr lang="en-US" sz="1400" b="1" kern="0" spc="50" dirty="0">
                  <a:solidFill>
                    <a:srgbClr val="505050"/>
                  </a:solidFill>
                  <a:latin typeface="+mj-lt"/>
                  <a:cs typeface="Segoe UI Semibold" charset="0"/>
                </a:rPr>
                <a:t>Container services</a:t>
              </a:r>
            </a:p>
          </p:txBody>
        </p:sp>
        <p:sp>
          <p:nvSpPr>
            <p:cNvPr id="14" name="Rectangle 13">
              <a:extLst>
                <a:ext uri="{FF2B5EF4-FFF2-40B4-BE49-F238E27FC236}">
                  <a16:creationId xmlns:a16="http://schemas.microsoft.com/office/drawing/2014/main" id="{5649B071-C8A1-47FE-9083-AFC5F59D7E85}"/>
                </a:ext>
              </a:extLst>
            </p:cNvPr>
            <p:cNvSpPr/>
            <p:nvPr/>
          </p:nvSpPr>
          <p:spPr bwMode="auto">
            <a:xfrm>
              <a:off x="4883073" y="4754259"/>
              <a:ext cx="2626093" cy="869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algn="ctr" defTabSz="950419">
                <a:lnSpc>
                  <a:spcPct val="90000"/>
                </a:lnSpc>
                <a:defRPr/>
              </a:pPr>
              <a:r>
                <a:rPr lang="en-US" sz="1400" b="1" kern="0" spc="50" dirty="0">
                  <a:solidFill>
                    <a:srgbClr val="505050"/>
                  </a:solidFill>
                  <a:latin typeface="+mj-lt"/>
                  <a:cs typeface="Segoe UI Semibold" charset="0"/>
                </a:rPr>
                <a:t>Notebooks</a:t>
              </a:r>
            </a:p>
            <a:p>
              <a:pPr algn="ctr" defTabSz="950419">
                <a:lnSpc>
                  <a:spcPct val="90000"/>
                </a:lnSpc>
                <a:defRPr/>
              </a:pPr>
              <a:r>
                <a:rPr lang="en-US" sz="1400" b="1" kern="0" spc="50" dirty="0">
                  <a:solidFill>
                    <a:srgbClr val="505050"/>
                  </a:solidFill>
                  <a:latin typeface="+mj-lt"/>
                  <a:cs typeface="Segoe UI Semibold" charset="0"/>
                </a:rPr>
                <a:t>IDEs</a:t>
              </a:r>
            </a:p>
            <a:p>
              <a:pPr algn="ctr" defTabSz="950419">
                <a:lnSpc>
                  <a:spcPct val="90000"/>
                </a:lnSpc>
                <a:defRPr/>
              </a:pPr>
              <a:r>
                <a:rPr lang="en-US" sz="1400" b="1" kern="0" spc="50" dirty="0">
                  <a:solidFill>
                    <a:srgbClr val="505050"/>
                  </a:solidFill>
                  <a:latin typeface="+mj-lt"/>
                  <a:cs typeface="Segoe UI Semibold" charset="0"/>
                </a:rPr>
                <a:t>Azure Machine Learning Workbench</a:t>
              </a:r>
            </a:p>
          </p:txBody>
        </p:sp>
        <p:sp>
          <p:nvSpPr>
            <p:cNvPr id="15" name="Rectangle 14">
              <a:extLst>
                <a:ext uri="{FF2B5EF4-FFF2-40B4-BE49-F238E27FC236}">
                  <a16:creationId xmlns:a16="http://schemas.microsoft.com/office/drawing/2014/main" id="{A56E3291-13B6-44EE-A032-F7A01164A07F}"/>
                </a:ext>
              </a:extLst>
            </p:cNvPr>
            <p:cNvSpPr/>
            <p:nvPr/>
          </p:nvSpPr>
          <p:spPr bwMode="auto">
            <a:xfrm>
              <a:off x="5783715" y="3735786"/>
              <a:ext cx="1134594" cy="7589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lnSpc>
                  <a:spcPct val="90000"/>
                </a:lnSpc>
                <a:defRPr/>
              </a:pPr>
              <a:r>
                <a:rPr lang="en-US" sz="1200" kern="0" dirty="0">
                  <a:gradFill>
                    <a:gsLst>
                      <a:gs pos="5970">
                        <a:srgbClr val="505050"/>
                      </a:gs>
                      <a:gs pos="21000">
                        <a:srgbClr val="505050"/>
                      </a:gs>
                    </a:gsLst>
                    <a:lin ang="5400000" scaled="1"/>
                  </a:gradFill>
                  <a:latin typeface="+mj-lt"/>
                  <a:ea typeface="Segoe UI" pitchFamily="34" charset="0"/>
                  <a:cs typeface="Segoe UI Semibold" panose="020B0702040204020203" pitchFamily="34" charset="0"/>
                </a:rPr>
                <a:t>AI dev /</a:t>
              </a:r>
            </a:p>
            <a:p>
              <a:pPr defTabSz="950419">
                <a:lnSpc>
                  <a:spcPct val="90000"/>
                </a:lnSpc>
                <a:defRPr/>
              </a:pPr>
              <a:r>
                <a:rPr lang="en-US" sz="1200" kern="0" dirty="0">
                  <a:gradFill>
                    <a:gsLst>
                      <a:gs pos="5970">
                        <a:srgbClr val="505050"/>
                      </a:gs>
                      <a:gs pos="21000">
                        <a:srgbClr val="505050"/>
                      </a:gs>
                    </a:gsLst>
                    <a:lin ang="5400000" scaled="1"/>
                  </a:gradFill>
                  <a:latin typeface="+mj-lt"/>
                  <a:ea typeface="Segoe UI" pitchFamily="34" charset="0"/>
                  <a:cs typeface="Segoe UI Semibold" panose="020B0702040204020203" pitchFamily="34" charset="0"/>
                </a:rPr>
                <a:t>data scientist </a:t>
              </a:r>
            </a:p>
            <a:p>
              <a:pPr defTabSz="950419">
                <a:lnSpc>
                  <a:spcPct val="90000"/>
                </a:lnSpc>
                <a:defRPr/>
              </a:pPr>
              <a:r>
                <a:rPr lang="en-US" sz="1200" kern="0" dirty="0">
                  <a:gradFill>
                    <a:gsLst>
                      <a:gs pos="5970">
                        <a:srgbClr val="505050"/>
                      </a:gs>
                      <a:gs pos="21000">
                        <a:srgbClr val="505050"/>
                      </a:gs>
                    </a:gsLst>
                    <a:lin ang="5400000" scaled="1"/>
                  </a:gradFill>
                  <a:latin typeface="+mj-lt"/>
                  <a:ea typeface="Segoe UI" pitchFamily="34" charset="0"/>
                  <a:cs typeface="Segoe UI Semibold" panose="020B0702040204020203" pitchFamily="34" charset="0"/>
                </a:rPr>
                <a:t>workstation</a:t>
              </a:r>
            </a:p>
            <a:p>
              <a:pPr defTabSz="950419">
                <a:lnSpc>
                  <a:spcPct val="90000"/>
                </a:lnSpc>
                <a:defRPr/>
              </a:pPr>
              <a:r>
                <a:rPr lang="en-US" sz="1200" kern="0" dirty="0">
                  <a:gradFill>
                    <a:gsLst>
                      <a:gs pos="5970">
                        <a:srgbClr val="505050"/>
                      </a:gs>
                      <a:gs pos="21000">
                        <a:srgbClr val="505050"/>
                      </a:gs>
                    </a:gsLst>
                    <a:lin ang="5400000" scaled="1"/>
                  </a:gradFill>
                  <a:latin typeface="+mj-lt"/>
                  <a:ea typeface="Segoe UI" pitchFamily="34" charset="0"/>
                  <a:cs typeface="Segoe UI Semibold" panose="020B0702040204020203" pitchFamily="34" charset="0"/>
                </a:rPr>
                <a:t>CPU/GPU</a:t>
              </a:r>
            </a:p>
          </p:txBody>
        </p:sp>
        <p:sp>
          <p:nvSpPr>
            <p:cNvPr id="16" name="Rectangle 15">
              <a:extLst>
                <a:ext uri="{FF2B5EF4-FFF2-40B4-BE49-F238E27FC236}">
                  <a16:creationId xmlns:a16="http://schemas.microsoft.com/office/drawing/2014/main" id="{CCE93B49-B086-4020-A7CB-2550FB801532}"/>
                </a:ext>
              </a:extLst>
            </p:cNvPr>
            <p:cNvSpPr/>
            <p:nvPr/>
          </p:nvSpPr>
          <p:spPr bwMode="auto">
            <a:xfrm>
              <a:off x="10286297" y="4038007"/>
              <a:ext cx="2088615" cy="7851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lnSpc>
                  <a:spcPct val="95000"/>
                </a:lnSpc>
                <a:spcAft>
                  <a:spcPts val="600"/>
                </a:spcAft>
                <a:defRPr/>
              </a:pPr>
              <a:r>
                <a:rPr lang="en-US" sz="1400" b="1" kern="0" spc="50" dirty="0">
                  <a:solidFill>
                    <a:srgbClr val="505050"/>
                  </a:solidFill>
                  <a:latin typeface="+mj-lt"/>
                  <a:cs typeface="Segoe UI Semibold" charset="0"/>
                </a:rPr>
                <a:t>SQL Server</a:t>
              </a:r>
            </a:p>
            <a:p>
              <a:pPr defTabSz="950419">
                <a:lnSpc>
                  <a:spcPct val="95000"/>
                </a:lnSpc>
                <a:spcAft>
                  <a:spcPts val="600"/>
                </a:spcAft>
                <a:defRPr/>
              </a:pPr>
              <a:r>
                <a:rPr lang="en-US" sz="1400" b="1" kern="0" spc="50" dirty="0">
                  <a:solidFill>
                    <a:srgbClr val="505050"/>
                  </a:solidFill>
                  <a:latin typeface="+mj-lt"/>
                  <a:cs typeface="Segoe UI Semibold" charset="0"/>
                </a:rPr>
                <a:t>Machine Learning Server</a:t>
              </a:r>
            </a:p>
          </p:txBody>
        </p:sp>
        <p:sp>
          <p:nvSpPr>
            <p:cNvPr id="17" name="Rectangle 16">
              <a:extLst>
                <a:ext uri="{FF2B5EF4-FFF2-40B4-BE49-F238E27FC236}">
                  <a16:creationId xmlns:a16="http://schemas.microsoft.com/office/drawing/2014/main" id="{D40C293F-F07C-404E-B480-00B7C2080FF1}"/>
                </a:ext>
              </a:extLst>
            </p:cNvPr>
            <p:cNvSpPr/>
            <p:nvPr/>
          </p:nvSpPr>
          <p:spPr bwMode="auto">
            <a:xfrm>
              <a:off x="7703846" y="4033307"/>
              <a:ext cx="1709765" cy="648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defRPr/>
              </a:pPr>
              <a:r>
                <a:rPr lang="en-US" spc="204">
                  <a:solidFill>
                    <a:srgbClr val="0078D7"/>
                  </a:solidFill>
                  <a:latin typeface="+mj-lt"/>
                  <a:cs typeface="Segoe UI Semilight" charset="0"/>
                </a:rPr>
                <a:t>ON-PREMISES</a:t>
              </a:r>
            </a:p>
          </p:txBody>
        </p:sp>
        <p:sp>
          <p:nvSpPr>
            <p:cNvPr id="18" name="Rectangle 17">
              <a:extLst>
                <a:ext uri="{FF2B5EF4-FFF2-40B4-BE49-F238E27FC236}">
                  <a16:creationId xmlns:a16="http://schemas.microsoft.com/office/drawing/2014/main" id="{5C1977B9-6E39-4381-AC3F-EA6D5DD0B0CE}"/>
                </a:ext>
              </a:extLst>
            </p:cNvPr>
            <p:cNvSpPr/>
            <p:nvPr/>
          </p:nvSpPr>
          <p:spPr bwMode="auto">
            <a:xfrm>
              <a:off x="7703847" y="5418761"/>
              <a:ext cx="1739670" cy="648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defRPr/>
              </a:pPr>
              <a:r>
                <a:rPr lang="en-US" spc="204" dirty="0">
                  <a:solidFill>
                    <a:srgbClr val="0078D7"/>
                  </a:solidFill>
                  <a:latin typeface="+mj-lt"/>
                  <a:cs typeface="Segoe UI Semilight" charset="0"/>
                </a:rPr>
                <a:t>EDGE COMPUTING</a:t>
              </a:r>
            </a:p>
          </p:txBody>
        </p:sp>
        <p:sp>
          <p:nvSpPr>
            <p:cNvPr id="19" name="Rectangle 18">
              <a:extLst>
                <a:ext uri="{FF2B5EF4-FFF2-40B4-BE49-F238E27FC236}">
                  <a16:creationId xmlns:a16="http://schemas.microsoft.com/office/drawing/2014/main" id="{1DB8DE7A-FCC2-4979-8744-B4CA39121FBE}"/>
                </a:ext>
              </a:extLst>
            </p:cNvPr>
            <p:cNvSpPr/>
            <p:nvPr/>
          </p:nvSpPr>
          <p:spPr bwMode="auto">
            <a:xfrm>
              <a:off x="10286299" y="5617031"/>
              <a:ext cx="1740817" cy="29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lnSpc>
                  <a:spcPct val="95000"/>
                </a:lnSpc>
                <a:spcAft>
                  <a:spcPts val="600"/>
                </a:spcAft>
                <a:defRPr/>
              </a:pPr>
              <a:r>
                <a:rPr lang="en-US" sz="1400" b="1" kern="0" spc="50">
                  <a:solidFill>
                    <a:srgbClr val="505050"/>
                  </a:solidFill>
                  <a:latin typeface="+mj-lt"/>
                  <a:cs typeface="Segoe UI Semibold" charset="0"/>
                </a:rPr>
                <a:t>Azure IoT Edge</a:t>
              </a:r>
            </a:p>
          </p:txBody>
        </p:sp>
        <p:sp>
          <p:nvSpPr>
            <p:cNvPr id="20" name="Rectangle 19">
              <a:extLst>
                <a:ext uri="{FF2B5EF4-FFF2-40B4-BE49-F238E27FC236}">
                  <a16:creationId xmlns:a16="http://schemas.microsoft.com/office/drawing/2014/main" id="{F99C95F5-7453-426B-8A25-E796B069972F}"/>
                </a:ext>
              </a:extLst>
            </p:cNvPr>
            <p:cNvSpPr/>
            <p:nvPr/>
          </p:nvSpPr>
          <p:spPr>
            <a:xfrm>
              <a:off x="3857584" y="4131427"/>
              <a:ext cx="1551274" cy="740487"/>
            </a:xfrm>
            <a:prstGeom prst="rect">
              <a:avLst/>
            </a:prstGeom>
          </p:spPr>
          <p:txBody>
            <a:bodyPr wrap="square" lIns="93247" tIns="46623" rIns="93247" bIns="46623">
              <a:spAutoFit/>
            </a:bodyPr>
            <a:lstStyle/>
            <a:p>
              <a:pPr algn="r" defTabSz="950419">
                <a:spcAft>
                  <a:spcPts val="600"/>
                </a:spcAft>
                <a:defRPr/>
              </a:pPr>
              <a:r>
                <a:rPr lang="en-US" sz="1400" b="1" kern="0" spc="50" dirty="0">
                  <a:solidFill>
                    <a:srgbClr val="505050"/>
                  </a:solidFill>
                  <a:latin typeface="+mj-lt"/>
                  <a:cs typeface="Segoe UI Semibold" charset="0"/>
                </a:rPr>
                <a:t>Experimentation and Model Management</a:t>
              </a:r>
            </a:p>
          </p:txBody>
        </p:sp>
        <p:sp>
          <p:nvSpPr>
            <p:cNvPr id="22" name="Rectangle 21">
              <a:extLst>
                <a:ext uri="{FF2B5EF4-FFF2-40B4-BE49-F238E27FC236}">
                  <a16:creationId xmlns:a16="http://schemas.microsoft.com/office/drawing/2014/main" id="{6AA434A7-2A6D-497E-9292-CDC63712397D}"/>
                </a:ext>
              </a:extLst>
            </p:cNvPr>
            <p:cNvSpPr/>
            <p:nvPr/>
          </p:nvSpPr>
          <p:spPr bwMode="auto">
            <a:xfrm>
              <a:off x="9439521" y="1769143"/>
              <a:ext cx="2587595" cy="648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algn="ctr" defTabSz="950419">
                <a:lnSpc>
                  <a:spcPct val="90000"/>
                </a:lnSpc>
                <a:defRPr/>
              </a:pPr>
              <a:r>
                <a:rPr lang="en-US" sz="2000" spc="204" dirty="0">
                  <a:solidFill>
                    <a:srgbClr val="0078D7"/>
                  </a:solidFill>
                  <a:latin typeface="+mj-lt"/>
                  <a:cs typeface="Segoe UI Semilight" charset="0"/>
                </a:rPr>
                <a:t>TRAIN &amp; DEPLOY OPTIONS</a:t>
              </a:r>
            </a:p>
          </p:txBody>
        </p:sp>
        <p:sp>
          <p:nvSpPr>
            <p:cNvPr id="23" name="Rectangle 22">
              <a:extLst>
                <a:ext uri="{FF2B5EF4-FFF2-40B4-BE49-F238E27FC236}">
                  <a16:creationId xmlns:a16="http://schemas.microsoft.com/office/drawing/2014/main" id="{46DD23D9-B527-4EFE-8AB8-B7875ECD676A}"/>
                </a:ext>
              </a:extLst>
            </p:cNvPr>
            <p:cNvSpPr/>
            <p:nvPr/>
          </p:nvSpPr>
          <p:spPr bwMode="auto">
            <a:xfrm>
              <a:off x="7703847" y="2616457"/>
              <a:ext cx="1739670" cy="3434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50419">
                <a:lnSpc>
                  <a:spcPct val="90000"/>
                </a:lnSpc>
                <a:defRPr/>
              </a:pPr>
              <a:r>
                <a:rPr lang="en-US" spc="204" dirty="0">
                  <a:solidFill>
                    <a:srgbClr val="0078D7"/>
                  </a:solidFill>
                  <a:latin typeface="+mj-lt"/>
                  <a:cs typeface="Segoe UI Semilight" charset="0"/>
                </a:rPr>
                <a:t>AZURE</a:t>
              </a:r>
            </a:p>
          </p:txBody>
        </p:sp>
        <p:sp>
          <p:nvSpPr>
            <p:cNvPr id="24" name="Right Bracket 23">
              <a:extLst>
                <a:ext uri="{FF2B5EF4-FFF2-40B4-BE49-F238E27FC236}">
                  <a16:creationId xmlns:a16="http://schemas.microsoft.com/office/drawing/2014/main" id="{E5DD933B-C472-4C7B-8A49-FFC48B628266}"/>
                </a:ext>
              </a:extLst>
            </p:cNvPr>
            <p:cNvSpPr/>
            <p:nvPr/>
          </p:nvSpPr>
          <p:spPr>
            <a:xfrm flipH="1">
              <a:off x="7571309" y="2908676"/>
              <a:ext cx="1943380" cy="2829977"/>
            </a:xfrm>
            <a:prstGeom prst="rightBracket">
              <a:avLst>
                <a:gd name="adj" fmla="val 0"/>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36">
                <a:defRPr/>
              </a:pPr>
              <a:endParaRPr lang="en-US" sz="1400">
                <a:solidFill>
                  <a:srgbClr val="505050"/>
                </a:solidFill>
                <a:latin typeface="+mj-lt"/>
              </a:endParaRPr>
            </a:p>
          </p:txBody>
        </p:sp>
        <p:grpSp>
          <p:nvGrpSpPr>
            <p:cNvPr id="25" name="Group 24">
              <a:extLst>
                <a:ext uri="{FF2B5EF4-FFF2-40B4-BE49-F238E27FC236}">
                  <a16:creationId xmlns:a16="http://schemas.microsoft.com/office/drawing/2014/main" id="{D42D2AE3-8FF0-4B89-B270-D3264BC2AB7B}"/>
                </a:ext>
              </a:extLst>
            </p:cNvPr>
            <p:cNvGrpSpPr/>
            <p:nvPr/>
          </p:nvGrpSpPr>
          <p:grpSpPr>
            <a:xfrm>
              <a:off x="9816745" y="4109116"/>
              <a:ext cx="247421" cy="470791"/>
              <a:chOff x="8078776" y="2897184"/>
              <a:chExt cx="196535" cy="373965"/>
            </a:xfrm>
          </p:grpSpPr>
          <p:sp>
            <p:nvSpPr>
              <p:cNvPr id="31" name="Rectangle 30">
                <a:extLst>
                  <a:ext uri="{FF2B5EF4-FFF2-40B4-BE49-F238E27FC236}">
                    <a16:creationId xmlns:a16="http://schemas.microsoft.com/office/drawing/2014/main" id="{CC4DFC50-75C2-48FE-A2B8-A31009BB45EF}"/>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pPr>
                <a:endParaRPr lang="en-US" sz="4000" err="1">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7475FD19-0D02-4EF4-92AE-5D3BDAE10A8F}"/>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7BB77A-E872-42F6-AB14-8BCDD32C60C9}"/>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0FC3FDC-775F-4AE1-BFB0-7EE3CAC89AE6}"/>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5C403EE-7E56-4254-BA1A-4C5C7B74EBB4}"/>
                </a:ext>
              </a:extLst>
            </p:cNvPr>
            <p:cNvGrpSpPr/>
            <p:nvPr/>
          </p:nvGrpSpPr>
          <p:grpSpPr>
            <a:xfrm>
              <a:off x="9714927" y="5505862"/>
              <a:ext cx="451062" cy="478260"/>
              <a:chOff x="6985001" y="2809178"/>
              <a:chExt cx="1545156" cy="1486376"/>
            </a:xfrm>
            <a:noFill/>
          </p:grpSpPr>
          <p:sp>
            <p:nvSpPr>
              <p:cNvPr id="28" name="Rectangle 13">
                <a:extLst>
                  <a:ext uri="{FF2B5EF4-FFF2-40B4-BE49-F238E27FC236}">
                    <a16:creationId xmlns:a16="http://schemas.microsoft.com/office/drawing/2014/main" id="{C5A65ADA-708B-4E95-B592-D5263F5D7678}"/>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pPr>
                <a:endParaRPr lang="en-US" sz="40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160">
                <a:extLst>
                  <a:ext uri="{FF2B5EF4-FFF2-40B4-BE49-F238E27FC236}">
                    <a16:creationId xmlns:a16="http://schemas.microsoft.com/office/drawing/2014/main" id="{86539587-318D-4D6A-99B4-0C03249F1F8E}"/>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pPr>
                <a:endParaRPr lang="en-US" sz="40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912B2348-0C63-4C65-8A47-74A29C66A5A9}"/>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pPr>
                <a:endParaRPr lang="en-US" sz="40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7" name="Freeform 146">
              <a:extLst>
                <a:ext uri="{FF2B5EF4-FFF2-40B4-BE49-F238E27FC236}">
                  <a16:creationId xmlns:a16="http://schemas.microsoft.com/office/drawing/2014/main" id="{63730CF3-A8B1-458D-A125-CF2DB3138FB9}"/>
                </a:ext>
              </a:extLst>
            </p:cNvPr>
            <p:cNvSpPr>
              <a:spLocks noChangeAspect="1"/>
            </p:cNvSpPr>
            <p:nvPr/>
          </p:nvSpPr>
          <p:spPr bwMode="auto">
            <a:xfrm>
              <a:off x="9677367" y="2679042"/>
              <a:ext cx="526177" cy="33323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IN" sz="1400">
                <a:solidFill>
                  <a:srgbClr val="505050"/>
                </a:solidFill>
                <a:latin typeface="+mj-lt"/>
              </a:endParaRPr>
            </a:p>
          </p:txBody>
        </p:sp>
      </p:grpSp>
      <p:sp>
        <p:nvSpPr>
          <p:cNvPr id="37" name="Content Placeholder 2">
            <a:extLst>
              <a:ext uri="{FF2B5EF4-FFF2-40B4-BE49-F238E27FC236}">
                <a16:creationId xmlns:a16="http://schemas.microsoft.com/office/drawing/2014/main" id="{84141764-F543-40A1-9567-FFFA97A67BA4}"/>
              </a:ext>
            </a:extLst>
          </p:cNvPr>
          <p:cNvSpPr>
            <a:spLocks noGrp="1"/>
          </p:cNvSpPr>
          <p:nvPr/>
        </p:nvSpPr>
        <p:spPr>
          <a:xfrm>
            <a:off x="380914" y="2125661"/>
            <a:ext cx="3774454" cy="4445183"/>
          </a:xfrm>
          <a:prstGeom prst="rect">
            <a:avLst/>
          </a:prstGeom>
        </p:spPr>
        <p:txBody>
          <a:bodyPr vert="horz" lIns="91427" tIns="45714" rIns="91427" bIns="45714"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914340">
              <a:lnSpc>
                <a:spcPct val="100000"/>
              </a:lnSpc>
              <a:spcBef>
                <a:spcPts val="600"/>
              </a:spcBef>
              <a:buNone/>
            </a:pPr>
            <a:r>
              <a:rPr lang="en-US" sz="2000" b="1" dirty="0">
                <a:latin typeface="Segoe UI Light"/>
              </a:rPr>
              <a:t>Built with open source tools</a:t>
            </a:r>
          </a:p>
          <a:p>
            <a:pPr marL="0" lvl="0" indent="-228586" defTabSz="914340">
              <a:lnSpc>
                <a:spcPct val="100000"/>
              </a:lnSpc>
              <a:spcBef>
                <a:spcPts val="600"/>
              </a:spcBef>
              <a:buNone/>
            </a:pPr>
            <a:r>
              <a:rPr lang="en-US" sz="1599" dirty="0" err="1">
                <a:latin typeface="Segoe UI Light"/>
              </a:rPr>
              <a:t>Jupyter</a:t>
            </a:r>
            <a:r>
              <a:rPr lang="en-US" sz="1599" dirty="0">
                <a:latin typeface="Segoe UI Light"/>
              </a:rPr>
              <a:t> Notebook, Apache Spark, Docker, Kubernetes, Python, </a:t>
            </a:r>
            <a:r>
              <a:rPr lang="en-US" sz="1599" dirty="0" err="1">
                <a:latin typeface="Segoe UI Light"/>
              </a:rPr>
              <a:t>Conda</a:t>
            </a:r>
            <a:endParaRPr lang="en-US" sz="1599" dirty="0">
              <a:latin typeface="Segoe UI Light"/>
            </a:endParaRPr>
          </a:p>
          <a:p>
            <a:pPr marL="0" lvl="0" indent="-228586" defTabSz="914340">
              <a:lnSpc>
                <a:spcPct val="100000"/>
              </a:lnSpc>
              <a:spcBef>
                <a:spcPts val="600"/>
              </a:spcBef>
              <a:buNone/>
            </a:pPr>
            <a:endParaRPr lang="en-US" sz="1599" dirty="0">
              <a:latin typeface="Segoe UI Light"/>
            </a:endParaRPr>
          </a:p>
          <a:p>
            <a:pPr marL="0" indent="0" defTabSz="914340">
              <a:lnSpc>
                <a:spcPct val="100000"/>
              </a:lnSpc>
              <a:spcBef>
                <a:spcPts val="1200"/>
              </a:spcBef>
              <a:buNone/>
            </a:pPr>
            <a:r>
              <a:rPr lang="en-US" sz="2000" b="1" dirty="0">
                <a:latin typeface="Segoe UI Light"/>
              </a:rPr>
              <a:t>Workbench</a:t>
            </a:r>
          </a:p>
          <a:p>
            <a:pPr marL="0" indent="0" defTabSz="914340">
              <a:lnSpc>
                <a:spcPct val="100000"/>
              </a:lnSpc>
              <a:spcBef>
                <a:spcPts val="1200"/>
              </a:spcBef>
              <a:buNone/>
            </a:pPr>
            <a:r>
              <a:rPr lang="en-US" sz="2000" b="1" dirty="0">
                <a:latin typeface="Segoe UI Light"/>
              </a:rPr>
              <a:t>Experimentation Service</a:t>
            </a:r>
          </a:p>
          <a:p>
            <a:pPr marL="0" indent="0" defTabSz="914340">
              <a:lnSpc>
                <a:spcPct val="100000"/>
              </a:lnSpc>
              <a:spcBef>
                <a:spcPts val="1200"/>
              </a:spcBef>
              <a:buNone/>
            </a:pPr>
            <a:r>
              <a:rPr lang="en-US" sz="2000" b="1" dirty="0">
                <a:latin typeface="Segoe UI Light"/>
              </a:rPr>
              <a:t>Model Management Service</a:t>
            </a:r>
          </a:p>
          <a:p>
            <a:pPr marL="0" indent="0" defTabSz="914340">
              <a:lnSpc>
                <a:spcPct val="100000"/>
              </a:lnSpc>
              <a:spcBef>
                <a:spcPts val="1200"/>
              </a:spcBef>
              <a:buNone/>
            </a:pPr>
            <a:r>
              <a:rPr lang="en-US" sz="2000" b="1" dirty="0">
                <a:latin typeface="Segoe UI Light"/>
              </a:rPr>
              <a:t>Libraries for Apache Spark (</a:t>
            </a:r>
            <a:r>
              <a:rPr lang="en-US" sz="2000" b="1" dirty="0" err="1">
                <a:latin typeface="Segoe UI Light"/>
              </a:rPr>
              <a:t>MMLSpark</a:t>
            </a:r>
            <a:r>
              <a:rPr lang="en-US" sz="2000" b="1" dirty="0">
                <a:latin typeface="Segoe UI Light"/>
              </a:rPr>
              <a:t> Library)</a:t>
            </a:r>
          </a:p>
          <a:p>
            <a:pPr marL="0" indent="0" defTabSz="914340">
              <a:lnSpc>
                <a:spcPct val="100000"/>
              </a:lnSpc>
              <a:spcBef>
                <a:spcPts val="1200"/>
              </a:spcBef>
              <a:buNone/>
            </a:pPr>
            <a:r>
              <a:rPr lang="en-US" sz="2000" b="1" dirty="0">
                <a:latin typeface="Segoe UI Light"/>
              </a:rPr>
              <a:t>Visual Studio Code Tools for AI</a:t>
            </a:r>
          </a:p>
        </p:txBody>
      </p:sp>
    </p:spTree>
    <p:extLst>
      <p:ext uri="{BB962C8B-B14F-4D97-AF65-F5344CB8AC3E}">
        <p14:creationId xmlns:p14="http://schemas.microsoft.com/office/powerpoint/2010/main" val="420766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Machine Learning</a:t>
            </a:r>
          </a:p>
        </p:txBody>
      </p:sp>
      <p:pic>
        <p:nvPicPr>
          <p:cNvPr id="6" name="Picture 5" descr="A computer&#10;&#10;Description generated with high confidence">
            <a:extLst>
              <a:ext uri="{FF2B5EF4-FFF2-40B4-BE49-F238E27FC236}">
                <a16:creationId xmlns:a16="http://schemas.microsoft.com/office/drawing/2014/main" id="{2AA071E7-7B67-4EEB-8399-FE1EC7226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216" y="1633089"/>
            <a:ext cx="5944430" cy="5191850"/>
          </a:xfrm>
          <a:prstGeom prst="rect">
            <a:avLst/>
          </a:prstGeom>
        </p:spPr>
      </p:pic>
      <p:sp>
        <p:nvSpPr>
          <p:cNvPr id="7" name="Content Placeholder 2">
            <a:extLst>
              <a:ext uri="{FF2B5EF4-FFF2-40B4-BE49-F238E27FC236}">
                <a16:creationId xmlns:a16="http://schemas.microsoft.com/office/drawing/2014/main" id="{BC5486C6-F28F-4C8B-9A0F-91A87FAA90D9}"/>
              </a:ext>
            </a:extLst>
          </p:cNvPr>
          <p:cNvSpPr>
            <a:spLocks noGrp="1"/>
          </p:cNvSpPr>
          <p:nvPr/>
        </p:nvSpPr>
        <p:spPr>
          <a:xfrm>
            <a:off x="380086" y="1782305"/>
            <a:ext cx="5850233" cy="4788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sz="2000" b="1" dirty="0">
                <a:latin typeface="+mj-lt"/>
              </a:rPr>
              <a:t>Integrated environment</a:t>
            </a:r>
          </a:p>
          <a:p>
            <a:pPr marL="0" indent="0">
              <a:lnSpc>
                <a:spcPct val="120000"/>
              </a:lnSpc>
              <a:spcBef>
                <a:spcPts val="600"/>
              </a:spcBef>
              <a:buNone/>
            </a:pPr>
            <a:r>
              <a:rPr lang="en-US" sz="2000" b="1" dirty="0">
                <a:latin typeface="+mj-lt"/>
              </a:rPr>
              <a:t>Best-in-class algorithms</a:t>
            </a:r>
          </a:p>
          <a:p>
            <a:pPr marL="0" indent="0">
              <a:lnSpc>
                <a:spcPct val="120000"/>
              </a:lnSpc>
              <a:spcBef>
                <a:spcPts val="600"/>
              </a:spcBef>
              <a:buNone/>
            </a:pPr>
            <a:r>
              <a:rPr lang="en-US" sz="2000" b="1" dirty="0">
                <a:latin typeface="+mj-lt"/>
              </a:rPr>
              <a:t>Deploy in minutes</a:t>
            </a:r>
          </a:p>
        </p:txBody>
      </p:sp>
      <p:sp>
        <p:nvSpPr>
          <p:cNvPr id="8" name="Rectangle 7">
            <a:extLst>
              <a:ext uri="{FF2B5EF4-FFF2-40B4-BE49-F238E27FC236}">
                <a16:creationId xmlns:a16="http://schemas.microsoft.com/office/drawing/2014/main" id="{AC18A91A-99BD-4A21-83D4-D319C89C98FF}"/>
              </a:ext>
            </a:extLst>
          </p:cNvPr>
          <p:cNvSpPr/>
          <p:nvPr/>
        </p:nvSpPr>
        <p:spPr bwMode="auto">
          <a:xfrm>
            <a:off x="458789" y="945538"/>
            <a:ext cx="11590252" cy="553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400" kern="0" spc="30" dirty="0">
                <a:gradFill>
                  <a:gsLst>
                    <a:gs pos="40708">
                      <a:srgbClr val="0078D7"/>
                    </a:gs>
                    <a:gs pos="75000">
                      <a:srgbClr val="0078D7"/>
                    </a:gs>
                  </a:gsLst>
                  <a:lin ang="5400000" scaled="0"/>
                </a:gradFill>
                <a:latin typeface="Segoe UI Semilight" panose="020B0402040204020203" pitchFamily="34" charset="0"/>
                <a:cs typeface="Segoe UI Semilight" panose="020B0402040204020203" pitchFamily="34" charset="0"/>
              </a:rPr>
              <a:t>Machine Learning Studio</a:t>
            </a:r>
            <a:endParaRPr kumimoji="0" lang="en-US" sz="2400" b="0" i="0" u="none" strike="noStrike" kern="0" cap="none" spc="30"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503630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Anomaly detection</a:t>
            </a:r>
          </a:p>
        </p:txBody>
      </p:sp>
      <p:pic>
        <p:nvPicPr>
          <p:cNvPr id="5" name="Graphic 4">
            <a:extLst>
              <a:ext uri="{FF2B5EF4-FFF2-40B4-BE49-F238E27FC236}">
                <a16:creationId xmlns:a16="http://schemas.microsoft.com/office/drawing/2014/main" id="{17BDBB25-6E94-4378-B4BF-73C2349A330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4286"/>
          <a:stretch/>
        </p:blipFill>
        <p:spPr>
          <a:xfrm>
            <a:off x="1417637" y="1897062"/>
            <a:ext cx="9906000" cy="4267276"/>
          </a:xfrm>
          <a:prstGeom prst="rect">
            <a:avLst/>
          </a:prstGeom>
        </p:spPr>
      </p:pic>
    </p:spTree>
    <p:extLst>
      <p:ext uri="{BB962C8B-B14F-4D97-AF65-F5344CB8AC3E}">
        <p14:creationId xmlns:p14="http://schemas.microsoft.com/office/powerpoint/2010/main" val="324166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74638" y="2125662"/>
            <a:ext cx="11887200" cy="1181862"/>
          </a:xfrm>
        </p:spPr>
        <p:txBody>
          <a:bodyPr/>
          <a:lstStyle/>
          <a:p>
            <a:r>
              <a:rPr lang="en-US" dirty="0"/>
              <a:t>Design for IoT</a:t>
            </a:r>
          </a:p>
        </p:txBody>
      </p:sp>
    </p:spTree>
    <p:extLst>
      <p:ext uri="{BB962C8B-B14F-4D97-AF65-F5344CB8AC3E}">
        <p14:creationId xmlns:p14="http://schemas.microsoft.com/office/powerpoint/2010/main" val="27499251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IoT</a:t>
            </a:r>
          </a:p>
        </p:txBody>
      </p:sp>
      <p:sp>
        <p:nvSpPr>
          <p:cNvPr id="5" name="Text Placeholder 4"/>
          <p:cNvSpPr>
            <a:spLocks noGrp="1"/>
          </p:cNvSpPr>
          <p:nvPr>
            <p:ph type="body" sz="quarter" idx="10"/>
          </p:nvPr>
        </p:nvSpPr>
        <p:spPr>
          <a:xfrm>
            <a:off x="541088" y="1506017"/>
            <a:ext cx="11601993" cy="4423134"/>
          </a:xfrm>
        </p:spPr>
        <p:txBody>
          <a:bodyPr/>
          <a:lstStyle/>
          <a:p>
            <a:r>
              <a:rPr lang="en-US" sz="3672" dirty="0"/>
              <a:t>IoT Hub</a:t>
            </a:r>
          </a:p>
          <a:p>
            <a:r>
              <a:rPr lang="en-US" sz="3672" dirty="0"/>
              <a:t>Stream Analytics</a:t>
            </a:r>
          </a:p>
          <a:p>
            <a:r>
              <a:rPr lang="en-US" sz="3672" dirty="0"/>
              <a:t>Time Series Insights</a:t>
            </a:r>
          </a:p>
          <a:p>
            <a:r>
              <a:rPr lang="en-US" sz="3672" dirty="0"/>
              <a:t>IoT Edge</a:t>
            </a:r>
          </a:p>
          <a:p>
            <a:r>
              <a:rPr lang="en-US" sz="3672" dirty="0"/>
              <a:t>Event Grid</a:t>
            </a:r>
          </a:p>
          <a:p>
            <a:r>
              <a:rPr lang="en-US" sz="3672" dirty="0"/>
              <a:t>Event Hub</a:t>
            </a:r>
          </a:p>
          <a:p>
            <a:r>
              <a:rPr lang="en-US" sz="3672" dirty="0"/>
              <a:t>Notification Hubs</a:t>
            </a:r>
          </a:p>
        </p:txBody>
      </p:sp>
    </p:spTree>
    <p:extLst>
      <p:ext uri="{BB962C8B-B14F-4D97-AF65-F5344CB8AC3E}">
        <p14:creationId xmlns:p14="http://schemas.microsoft.com/office/powerpoint/2010/main" val="155942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896148" y="2149989"/>
            <a:ext cx="6506251" cy="51483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Establish bi-directional communication with billions of IoT devices</a:t>
            </a:r>
          </a:p>
          <a:p>
            <a:pPr marL="352961" indent="-349724" defTabSz="932559">
              <a:lnSpc>
                <a:spcPct val="100000"/>
              </a:lnSpc>
            </a:pPr>
            <a:r>
              <a:rPr lang="en-US" sz="2448" spc="-71" dirty="0">
                <a:solidFill>
                  <a:srgbClr val="5F5F5F">
                    <a:alpha val="99000"/>
                  </a:srgbClr>
                </a:solidFill>
                <a:latin typeface="Segoe UI"/>
              </a:rPr>
              <a:t>Authenticate per device for security-enhanced IoT solutions</a:t>
            </a:r>
          </a:p>
          <a:p>
            <a:pPr marL="352961" indent="-349724" defTabSz="932559">
              <a:lnSpc>
                <a:spcPct val="100000"/>
              </a:lnSpc>
            </a:pPr>
            <a:r>
              <a:rPr lang="en-US" sz="2448" spc="-71" dirty="0">
                <a:solidFill>
                  <a:srgbClr val="5F5F5F">
                    <a:alpha val="99000"/>
                  </a:srgbClr>
                </a:solidFill>
                <a:latin typeface="Segoe UI"/>
              </a:rPr>
              <a:t>Register devices at scale with IoT Hub Device Provisioning Service</a:t>
            </a:r>
          </a:p>
          <a:p>
            <a:pPr marL="352961" indent="-349724" defTabSz="932559">
              <a:lnSpc>
                <a:spcPct val="100000"/>
              </a:lnSpc>
            </a:pPr>
            <a:r>
              <a:rPr lang="en-US" sz="2448" spc="-71" dirty="0">
                <a:solidFill>
                  <a:srgbClr val="5F5F5F">
                    <a:alpha val="99000"/>
                  </a:srgbClr>
                </a:solidFill>
                <a:latin typeface="Segoe UI"/>
              </a:rPr>
              <a:t>Manage your IoT devices at scale with device management</a:t>
            </a:r>
          </a:p>
          <a:p>
            <a:pPr marL="3237" indent="0" defTabSz="932559">
              <a:lnSpc>
                <a:spcPct val="100000"/>
              </a:lnSpc>
              <a:buNone/>
            </a:pPr>
            <a:endParaRPr lang="en-US" sz="2448" spc="-71" dirty="0">
              <a:solidFill>
                <a:srgbClr val="5F5F5F">
                  <a:alpha val="99000"/>
                </a:srgbClr>
              </a:solidFill>
              <a:latin typeface="Segoe UI"/>
            </a:endParaRPr>
          </a:p>
          <a:p>
            <a:pPr marL="352961" indent="-349724" defTabSz="932559">
              <a:lnSpc>
                <a:spcPct val="100000"/>
              </a:lnSpc>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a:xfrm>
            <a:off x="387950" y="423284"/>
            <a:ext cx="11753854" cy="1084658"/>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4" y="2318848"/>
            <a:ext cx="5828771" cy="306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896148" y="2149989"/>
            <a:ext cx="6506251" cy="52251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Instantly analyze data from all your IoT devices and gateways</a:t>
            </a:r>
          </a:p>
          <a:p>
            <a:pPr marL="352961" indent="-349724" defTabSz="932559">
              <a:lnSpc>
                <a:spcPct val="100000"/>
              </a:lnSpc>
            </a:pPr>
            <a:r>
              <a:rPr lang="en-US" sz="2448" spc="-71" dirty="0">
                <a:solidFill>
                  <a:srgbClr val="5F5F5F">
                    <a:alpha val="99000"/>
                  </a:srgbClr>
                </a:solidFill>
                <a:latin typeface="Segoe UI"/>
              </a:rPr>
              <a:t>Develop massively parallel Complex Event Processing (CEP) pipelines with simplicity</a:t>
            </a:r>
          </a:p>
          <a:p>
            <a:pPr marL="352961" indent="-349724" defTabSz="932559">
              <a:lnSpc>
                <a:spcPct val="100000"/>
              </a:lnSpc>
            </a:pPr>
            <a:r>
              <a:rPr lang="en-US" sz="2448" spc="-71" dirty="0">
                <a:solidFill>
                  <a:srgbClr val="5F5F5F">
                    <a:alpha val="99000"/>
                  </a:srgbClr>
                </a:solidFill>
                <a:latin typeface="Segoe UI"/>
              </a:rPr>
              <a:t>Start in seconds, scale instantly, pay per job</a:t>
            </a:r>
          </a:p>
          <a:p>
            <a:pPr marL="352961" indent="-349724" defTabSz="932559">
              <a:lnSpc>
                <a:spcPct val="100000"/>
              </a:lnSpc>
            </a:pPr>
            <a:r>
              <a:rPr lang="en-US" sz="2448" spc="-71" dirty="0">
                <a:solidFill>
                  <a:srgbClr val="5F5F5F">
                    <a:alpha val="99000"/>
                  </a:srgbClr>
                </a:solidFill>
                <a:latin typeface="Segoe UI"/>
              </a:rPr>
              <a:t>Build real-time dashboards in minutes</a:t>
            </a:r>
          </a:p>
          <a:p>
            <a:pPr marL="352961" indent="-349724" defTabSz="932559">
              <a:lnSpc>
                <a:spcPct val="100000"/>
              </a:lnSpc>
            </a:pPr>
            <a:r>
              <a:rPr lang="en-US" sz="2448" spc="-71" dirty="0">
                <a:solidFill>
                  <a:srgbClr val="5F5F5F">
                    <a:alpha val="99000"/>
                  </a:srgbClr>
                </a:solidFill>
                <a:latin typeface="Segoe UI"/>
              </a:rPr>
              <a:t>Enterprise grade availability, auditing and support</a:t>
            </a:r>
          </a:p>
          <a:p>
            <a:pPr marL="352961" indent="-349724" defTabSz="932559">
              <a:lnSpc>
                <a:spcPct val="100000"/>
              </a:lnSpc>
            </a:pPr>
            <a:endParaRPr lang="en-US" sz="2448" spc="-71" dirty="0">
              <a:solidFill>
                <a:srgbClr val="5F5F5F">
                  <a:alpha val="99000"/>
                </a:srgbClr>
              </a:solidFill>
              <a:latin typeface="Segoe UI"/>
            </a:endParaRPr>
          </a:p>
          <a:p>
            <a:pPr marL="352961" indent="-349724" defTabSz="932559">
              <a:lnSpc>
                <a:spcPct val="100000"/>
              </a:lnSpc>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a:xfrm>
            <a:off x="387950" y="423284"/>
            <a:ext cx="11753854" cy="1084658"/>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51" y="2349426"/>
            <a:ext cx="4931021" cy="258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896148" y="2149989"/>
            <a:ext cx="6506251" cy="4917823"/>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Find actionable insights in seconds</a:t>
            </a:r>
          </a:p>
          <a:p>
            <a:pPr marL="352961" indent="-349724" defTabSz="932559">
              <a:lnSpc>
                <a:spcPct val="100000"/>
              </a:lnSpc>
            </a:pPr>
            <a:r>
              <a:rPr lang="en-US" sz="2448" spc="-71" dirty="0">
                <a:solidFill>
                  <a:srgbClr val="5F5F5F">
                    <a:alpha val="99000"/>
                  </a:srgbClr>
                </a:solidFill>
                <a:latin typeface="Segoe UI"/>
              </a:rPr>
              <a:t>Start in seconds, scale in minutes</a:t>
            </a:r>
          </a:p>
          <a:p>
            <a:pPr marL="352961" indent="-349724" defTabSz="932559">
              <a:lnSpc>
                <a:spcPct val="100000"/>
              </a:lnSpc>
            </a:pPr>
            <a:r>
              <a:rPr lang="en-US" sz="2448" spc="-71" dirty="0">
                <a:solidFill>
                  <a:srgbClr val="5F5F5F">
                    <a:alpha val="99000"/>
                  </a:srgbClr>
                </a:solidFill>
                <a:latin typeface="Segoe UI"/>
              </a:rPr>
              <a:t>Create a global view of your IoT-scale data</a:t>
            </a:r>
          </a:p>
          <a:p>
            <a:pPr marL="352961" indent="-349724" defTabSz="932559">
              <a:lnSpc>
                <a:spcPct val="100000"/>
              </a:lnSpc>
            </a:pPr>
            <a:r>
              <a:rPr lang="en-US" sz="2448" spc="-71" dirty="0">
                <a:solidFill>
                  <a:srgbClr val="5F5F5F">
                    <a:alpha val="99000"/>
                  </a:srgbClr>
                </a:solidFill>
                <a:latin typeface="Segoe UI"/>
              </a:rPr>
              <a:t>Apply Time Series Insights to your apps and solutions</a:t>
            </a:r>
          </a:p>
          <a:p>
            <a:pPr marL="352961" indent="-349724" defTabSz="932559">
              <a:lnSpc>
                <a:spcPct val="100000"/>
              </a:lnSpc>
            </a:pPr>
            <a:r>
              <a:rPr lang="en-US" sz="2448" spc="-71" dirty="0">
                <a:solidFill>
                  <a:srgbClr val="5F5F5F">
                    <a:alpha val="99000"/>
                  </a:srgbClr>
                </a:solidFill>
                <a:latin typeface="Segoe UI"/>
              </a:rPr>
              <a:t>Access enterprise-grade security and support</a:t>
            </a:r>
          </a:p>
          <a:p>
            <a:pPr marL="352961" indent="-349724" defTabSz="932559">
              <a:lnSpc>
                <a:spcPct val="100000"/>
              </a:lnSpc>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a:p>
            <a:pPr marL="352961" indent="-349724" defTabSz="932559">
              <a:lnSpc>
                <a:spcPct val="100000"/>
              </a:lnSpc>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a:xfrm>
            <a:off x="387950" y="423284"/>
            <a:ext cx="11753854" cy="1084658"/>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56" y="2149989"/>
            <a:ext cx="5828771" cy="306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31273" y="4535090"/>
            <a:ext cx="10792962" cy="1857002"/>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040" spc="-71" dirty="0">
                <a:solidFill>
                  <a:srgbClr val="5F5F5F">
                    <a:alpha val="99000"/>
                  </a:srgbClr>
                </a:solidFill>
                <a:latin typeface="Segoe UI"/>
              </a:rPr>
              <a:t>Extend cloud intelligence to edge devices</a:t>
            </a:r>
          </a:p>
          <a:p>
            <a:pPr marL="352961" indent="-349724" defTabSz="932559">
              <a:lnSpc>
                <a:spcPct val="100000"/>
              </a:lnSpc>
            </a:pPr>
            <a:r>
              <a:rPr lang="en-US" sz="2040" spc="-71" dirty="0">
                <a:solidFill>
                  <a:srgbClr val="5F5F5F">
                    <a:alpha val="99000"/>
                  </a:srgbClr>
                </a:solidFill>
                <a:latin typeface="Segoe UI"/>
              </a:rPr>
              <a:t>Run artificial intelligence at the edge</a:t>
            </a:r>
          </a:p>
          <a:p>
            <a:pPr marL="352961" indent="-349724" defTabSz="932559">
              <a:lnSpc>
                <a:spcPct val="100000"/>
              </a:lnSpc>
            </a:pPr>
            <a:r>
              <a:rPr lang="en-US" sz="2040" spc="-71" dirty="0">
                <a:solidFill>
                  <a:srgbClr val="5F5F5F">
                    <a:alpha val="99000"/>
                  </a:srgbClr>
                </a:solidFill>
                <a:latin typeface="Segoe UI"/>
              </a:rPr>
              <a:t>Perform edge analytics</a:t>
            </a:r>
          </a:p>
          <a:p>
            <a:pPr marL="352961" indent="-349724" defTabSz="932559">
              <a:lnSpc>
                <a:spcPct val="100000"/>
              </a:lnSpc>
            </a:pPr>
            <a:r>
              <a:rPr lang="en-US" sz="2040" spc="-71" dirty="0">
                <a:solidFill>
                  <a:srgbClr val="5F5F5F">
                    <a:alpha val="99000"/>
                  </a:srgbClr>
                </a:solidFill>
                <a:latin typeface="Segoe UI"/>
              </a:rPr>
              <a:t>Deploy IoT solutions from cloud to edge</a:t>
            </a:r>
          </a:p>
          <a:p>
            <a:pPr marL="3237" indent="0" defTabSz="932559">
              <a:lnSpc>
                <a:spcPct val="100000"/>
              </a:lnSpc>
              <a:buNone/>
            </a:pPr>
            <a:endParaRPr lang="en-US" sz="2040" spc="-71" dirty="0">
              <a:solidFill>
                <a:srgbClr val="5F5F5F">
                  <a:alpha val="99000"/>
                </a:srgbClr>
              </a:solidFill>
              <a:latin typeface="Segoe UI"/>
            </a:endParaRPr>
          </a:p>
        </p:txBody>
      </p:sp>
      <p:sp>
        <p:nvSpPr>
          <p:cNvPr id="2" name="Title 1"/>
          <p:cNvSpPr>
            <a:spLocks noGrp="1"/>
          </p:cNvSpPr>
          <p:nvPr>
            <p:ph type="title"/>
          </p:nvPr>
        </p:nvSpPr>
        <p:spPr>
          <a:xfrm>
            <a:off x="387950" y="423284"/>
            <a:ext cx="11753854" cy="1084658"/>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273" y="1202374"/>
            <a:ext cx="10792962" cy="32083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264878" y="4535091"/>
            <a:ext cx="6971205" cy="2241207"/>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040" spc="-71" dirty="0">
                <a:solidFill>
                  <a:srgbClr val="5F5F5F">
                    <a:alpha val="99000"/>
                  </a:srgbClr>
                </a:solidFill>
                <a:latin typeface="Segoe UI"/>
              </a:rPr>
              <a:t>Manage devices centrally from the cloud</a:t>
            </a:r>
          </a:p>
          <a:p>
            <a:pPr marL="352961" indent="-349724" defTabSz="932559">
              <a:lnSpc>
                <a:spcPct val="100000"/>
              </a:lnSpc>
            </a:pPr>
            <a:r>
              <a:rPr lang="en-US" sz="2040" spc="-71" dirty="0">
                <a:solidFill>
                  <a:srgbClr val="5F5F5F">
                    <a:alpha val="99000"/>
                  </a:srgbClr>
                </a:solidFill>
                <a:latin typeface="Segoe UI"/>
              </a:rPr>
              <a:t>Operate with offline and intermittent connectivity</a:t>
            </a:r>
          </a:p>
          <a:p>
            <a:pPr marL="352961" indent="-349724" defTabSz="932559">
              <a:lnSpc>
                <a:spcPct val="100000"/>
              </a:lnSpc>
            </a:pPr>
            <a:r>
              <a:rPr lang="en-US" sz="2040" spc="-71" dirty="0">
                <a:solidFill>
                  <a:srgbClr val="5F5F5F">
                    <a:alpha val="99000"/>
                  </a:srgbClr>
                </a:solidFill>
                <a:latin typeface="Segoe UI"/>
              </a:rPr>
              <a:t>Enable real-time decisions</a:t>
            </a:r>
          </a:p>
          <a:p>
            <a:pPr marL="352961" indent="-349724" defTabSz="932559">
              <a:lnSpc>
                <a:spcPct val="100000"/>
              </a:lnSpc>
            </a:pPr>
            <a:r>
              <a:rPr lang="en-US" sz="2040" spc="-71" dirty="0">
                <a:solidFill>
                  <a:srgbClr val="5F5F5F">
                    <a:alpha val="99000"/>
                  </a:srgbClr>
                </a:solidFill>
                <a:latin typeface="Segoe UI"/>
              </a:rPr>
              <a:t>Connect new and legacy devices</a:t>
            </a:r>
          </a:p>
          <a:p>
            <a:pPr marL="352961" indent="-349724" defTabSz="932559">
              <a:lnSpc>
                <a:spcPct val="100000"/>
              </a:lnSpc>
            </a:pPr>
            <a:r>
              <a:rPr lang="en-US" sz="2040" spc="-71" dirty="0">
                <a:solidFill>
                  <a:srgbClr val="5F5F5F">
                    <a:alpha val="99000"/>
                  </a:srgbClr>
                </a:solidFill>
                <a:latin typeface="Segoe UI"/>
              </a:rPr>
              <a:t>Reduce bandwidth costs</a:t>
            </a:r>
          </a:p>
          <a:p>
            <a:pPr marL="3237" indent="0" defTabSz="932559">
              <a:lnSpc>
                <a:spcPct val="100000"/>
              </a:lnSpc>
              <a:buNone/>
            </a:pPr>
            <a:endParaRPr lang="en-US" sz="2040" spc="-71"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1394C-976D-415F-B99C-8E60EDCFC52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E55AF18-D4E3-44D5-AB05-B40AA4806B9D}"/>
              </a:ext>
            </a:extLst>
          </p:cNvPr>
          <p:cNvPicPr>
            <a:picLocks noChangeAspect="1"/>
          </p:cNvPicPr>
          <p:nvPr/>
        </p:nvPicPr>
        <p:blipFill>
          <a:blip r:embed="rId3"/>
          <a:stretch>
            <a:fillRect/>
          </a:stretch>
        </p:blipFill>
        <p:spPr>
          <a:xfrm>
            <a:off x="-1" y="310861"/>
            <a:ext cx="12436475" cy="6372802"/>
          </a:xfrm>
          <a:prstGeom prst="rect">
            <a:avLst/>
          </a:prstGeom>
        </p:spPr>
      </p:pic>
    </p:spTree>
    <p:extLst>
      <p:ext uri="{BB962C8B-B14F-4D97-AF65-F5344CB8AC3E}">
        <p14:creationId xmlns:p14="http://schemas.microsoft.com/office/powerpoint/2010/main" val="1203340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3C6103-F39F-4D80-B739-32607452DD3C}"/>
              </a:ext>
            </a:extLst>
          </p:cNvPr>
          <p:cNvSpPr txBox="1"/>
          <p:nvPr/>
        </p:nvSpPr>
        <p:spPr>
          <a:xfrm>
            <a:off x="669247" y="253876"/>
            <a:ext cx="10336354" cy="762459"/>
          </a:xfrm>
          <a:prstGeom prst="rect">
            <a:avLst/>
          </a:prstGeom>
          <a:noFill/>
        </p:spPr>
        <p:txBody>
          <a:bodyPr wrap="square" lIns="186521" tIns="149217" rIns="186521" bIns="149217" rtlCol="0">
            <a:spAutoFit/>
          </a:bodyPr>
          <a:lstStyle/>
          <a:p>
            <a:pPr defTabSz="932597">
              <a:lnSpc>
                <a:spcPct val="90000"/>
              </a:lnSpc>
              <a:spcAft>
                <a:spcPts val="612"/>
              </a:spcAft>
            </a:pPr>
            <a:r>
              <a:rPr lang="en-US" sz="3264" dirty="0">
                <a:gradFill>
                  <a:gsLst>
                    <a:gs pos="2917">
                      <a:srgbClr val="353535"/>
                    </a:gs>
                    <a:gs pos="30000">
                      <a:srgbClr val="353535"/>
                    </a:gs>
                  </a:gsLst>
                  <a:lin ang="5400000" scaled="0"/>
                </a:gradFill>
                <a:latin typeface="Segoe UI Semilight"/>
              </a:rPr>
              <a:t>Day 2 – June 5, 2018 (Lake of the Woods I &amp; II)</a:t>
            </a:r>
          </a:p>
        </p:txBody>
      </p:sp>
      <p:graphicFrame>
        <p:nvGraphicFramePr>
          <p:cNvPr id="6" name="Table 5">
            <a:extLst>
              <a:ext uri="{FF2B5EF4-FFF2-40B4-BE49-F238E27FC236}">
                <a16:creationId xmlns:a16="http://schemas.microsoft.com/office/drawing/2014/main" id="{DAB88780-FAA2-43E5-AD9E-4393A12726DF}"/>
              </a:ext>
            </a:extLst>
          </p:cNvPr>
          <p:cNvGraphicFramePr>
            <a:graphicFrameLocks noGrp="1"/>
          </p:cNvGraphicFramePr>
          <p:nvPr>
            <p:extLst/>
          </p:nvPr>
        </p:nvGraphicFramePr>
        <p:xfrm>
          <a:off x="1656253" y="1091916"/>
          <a:ext cx="9123969" cy="4390853"/>
        </p:xfrm>
        <a:graphic>
          <a:graphicData uri="http://schemas.openxmlformats.org/drawingml/2006/table">
            <a:tbl>
              <a:tblPr firstRow="1" firstCol="1" bandRow="1"/>
              <a:tblGrid>
                <a:gridCol w="1484718">
                  <a:extLst>
                    <a:ext uri="{9D8B030D-6E8A-4147-A177-3AD203B41FA5}">
                      <a16:colId xmlns:a16="http://schemas.microsoft.com/office/drawing/2014/main" val="2356233293"/>
                    </a:ext>
                  </a:extLst>
                </a:gridCol>
                <a:gridCol w="2314170">
                  <a:extLst>
                    <a:ext uri="{9D8B030D-6E8A-4147-A177-3AD203B41FA5}">
                      <a16:colId xmlns:a16="http://schemas.microsoft.com/office/drawing/2014/main" val="3058940970"/>
                    </a:ext>
                  </a:extLst>
                </a:gridCol>
                <a:gridCol w="5325081">
                  <a:extLst>
                    <a:ext uri="{9D8B030D-6E8A-4147-A177-3AD203B41FA5}">
                      <a16:colId xmlns:a16="http://schemas.microsoft.com/office/drawing/2014/main" val="3465835315"/>
                    </a:ext>
                  </a:extLst>
                </a:gridCol>
              </a:tblGrid>
              <a:tr h="565998">
                <a:tc>
                  <a:txBody>
                    <a:bodyPr/>
                    <a:lstStyle/>
                    <a:p>
                      <a:pPr marL="0" marR="0" algn="ctr">
                        <a:lnSpc>
                          <a:spcPct val="107000"/>
                        </a:lnSpc>
                        <a:spcBef>
                          <a:spcPts val="0"/>
                        </a:spcBef>
                        <a:spcAft>
                          <a:spcPts val="0"/>
                        </a:spcAft>
                      </a:pPr>
                      <a:r>
                        <a:rPr lang="en-US" sz="2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4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24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99819828"/>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Adam Grocholski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74031591"/>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 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869184552"/>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11:15 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Mark Ingram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Operational Readiness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297352056"/>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ctr">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Labs/Lunch/Networking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3810496342"/>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Mark Ingram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 </a:t>
                      </a: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DevOps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211146889"/>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238209440"/>
                  </a:ext>
                </a:extLst>
              </a:tr>
              <a:tr h="523424">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defRPr/>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Mark Ingram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109282219"/>
                  </a:ext>
                </a:extLst>
              </a:tr>
              <a:tr h="471633">
                <a:tc>
                  <a:txBody>
                    <a:bodyPr/>
                    <a:lstStyle/>
                    <a:p>
                      <a:pPr marL="0" marR="0" algn="r">
                        <a:lnSpc>
                          <a:spcPct val="107000"/>
                        </a:lnSpc>
                        <a:spcBef>
                          <a:spcPts val="0"/>
                        </a:spcBef>
                        <a:spcAft>
                          <a:spcPts val="0"/>
                        </a:spcAft>
                      </a:pPr>
                      <a:r>
                        <a:rPr lang="en-US" sz="2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Mark Ingram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Remarks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4393" marR="54393"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604585999"/>
                  </a:ext>
                </a:extLst>
              </a:tr>
            </a:tbl>
          </a:graphicData>
        </a:graphic>
      </p:graphicFrame>
      <p:pic>
        <p:nvPicPr>
          <p:cNvPr id="7" name="Picture 6">
            <a:extLst>
              <a:ext uri="{FF2B5EF4-FFF2-40B4-BE49-F238E27FC236}">
                <a16:creationId xmlns:a16="http://schemas.microsoft.com/office/drawing/2014/main" id="{F1DF825D-9381-4F06-A3B8-AD15318A2F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2" y="6019177"/>
            <a:ext cx="4528307" cy="980529"/>
          </a:xfrm>
          <a:prstGeom prst="rect">
            <a:avLst/>
          </a:prstGeom>
          <a:noFill/>
        </p:spPr>
      </p:pic>
    </p:spTree>
    <p:extLst>
      <p:ext uri="{BB962C8B-B14F-4D97-AF65-F5344CB8AC3E}">
        <p14:creationId xmlns:p14="http://schemas.microsoft.com/office/powerpoint/2010/main" val="33385605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IoT</a:t>
            </a:r>
          </a:p>
        </p:txBody>
      </p:sp>
      <p:grpSp>
        <p:nvGrpSpPr>
          <p:cNvPr id="6" name="Group 5">
            <a:extLst>
              <a:ext uri="{FF2B5EF4-FFF2-40B4-BE49-F238E27FC236}">
                <a16:creationId xmlns:a16="http://schemas.microsoft.com/office/drawing/2014/main" id="{D6F5B430-D04E-4DD2-98C8-B31DEBF248A9}"/>
              </a:ext>
            </a:extLst>
          </p:cNvPr>
          <p:cNvGrpSpPr/>
          <p:nvPr/>
        </p:nvGrpSpPr>
        <p:grpSpPr>
          <a:xfrm>
            <a:off x="6368691" y="1338698"/>
            <a:ext cx="5029200" cy="1645920"/>
            <a:chOff x="6368691" y="1338698"/>
            <a:chExt cx="5029200" cy="1645920"/>
          </a:xfrm>
        </p:grpSpPr>
        <p:sp>
          <p:nvSpPr>
            <p:cNvPr id="7" name="Rectangle 6">
              <a:extLst>
                <a:ext uri="{FF2B5EF4-FFF2-40B4-BE49-F238E27FC236}">
                  <a16:creationId xmlns:a16="http://schemas.microsoft.com/office/drawing/2014/main" id="{017D9AFF-B145-4800-8853-A45A65A89AE9}"/>
                </a:ext>
              </a:extLst>
            </p:cNvPr>
            <p:cNvSpPr/>
            <p:nvPr/>
          </p:nvSpPr>
          <p:spPr bwMode="auto">
            <a:xfrm>
              <a:off x="6368691" y="1338698"/>
              <a:ext cx="5029200" cy="1645920"/>
            </a:xfrm>
            <a:prstGeom prst="rect">
              <a:avLst/>
            </a:prstGeom>
            <a:solidFill>
              <a:srgbClr val="FFFFFF">
                <a:lumMod val="95000"/>
              </a:srgbClr>
            </a:solidFill>
            <a:ln w="3175" cap="flat" cmpd="sng" algn="ctr">
              <a:noFill/>
              <a:prstDash val="solid"/>
            </a:ln>
            <a:effectLst/>
          </p:spPr>
          <p:txBody>
            <a:bodyPr lIns="182880" tIns="182880" rIns="182880" bIns="182880" rtlCol="0" anchor="t" anchorCtr="0"/>
            <a:lstStyle/>
            <a:p>
              <a:pPr marL="0" marR="0" lvl="0" indent="0" defTabSz="932384"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UI"/>
                  <a:cs typeface="Segoe UI Semibold" panose="020B0702040204020203" pitchFamily="34" charset="0"/>
                </a:rPr>
                <a:t>Azure IoT Hub</a:t>
              </a:r>
              <a:br>
                <a:rPr kumimoji="0" lang="en-US" sz="2400" b="0" i="0" u="none" strike="noStrike" kern="0" cap="none" spc="0" normalizeH="0" baseline="0" noProof="0" dirty="0">
                  <a:ln>
                    <a:noFill/>
                  </a:ln>
                  <a:solidFill>
                    <a:srgbClr val="0070C0"/>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rPr>
                <a:t>IoT cloud gateway</a:t>
              </a:r>
            </a:p>
          </p:txBody>
        </p:sp>
        <p:sp>
          <p:nvSpPr>
            <p:cNvPr id="8" name="IoT">
              <a:extLst>
                <a:ext uri="{FF2B5EF4-FFF2-40B4-BE49-F238E27FC236}">
                  <a16:creationId xmlns:a16="http://schemas.microsoft.com/office/drawing/2014/main" id="{86BEFA74-938B-4144-8790-0D58D0004837}"/>
                </a:ext>
              </a:extLst>
            </p:cNvPr>
            <p:cNvSpPr>
              <a:spLocks noChangeAspect="1"/>
            </p:cNvSpPr>
            <p:nvPr/>
          </p:nvSpPr>
          <p:spPr>
            <a:xfrm rot="10800000">
              <a:off x="10234383" y="1793720"/>
              <a:ext cx="888856" cy="731520"/>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rgbClr val="0070C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F7322FDE-6B7A-40FD-A46F-7654675125C6}"/>
              </a:ext>
            </a:extLst>
          </p:cNvPr>
          <p:cNvGrpSpPr/>
          <p:nvPr/>
        </p:nvGrpSpPr>
        <p:grpSpPr>
          <a:xfrm>
            <a:off x="6370441" y="3189731"/>
            <a:ext cx="5029200" cy="1645920"/>
            <a:chOff x="6370441" y="3189731"/>
            <a:chExt cx="5029200" cy="1645920"/>
          </a:xfrm>
        </p:grpSpPr>
        <p:sp>
          <p:nvSpPr>
            <p:cNvPr id="10" name="Rectangle 9">
              <a:extLst>
                <a:ext uri="{FF2B5EF4-FFF2-40B4-BE49-F238E27FC236}">
                  <a16:creationId xmlns:a16="http://schemas.microsoft.com/office/drawing/2014/main" id="{05E04641-2D5E-4444-A063-75EAB191096F}"/>
                </a:ext>
              </a:extLst>
            </p:cNvPr>
            <p:cNvSpPr/>
            <p:nvPr/>
          </p:nvSpPr>
          <p:spPr bwMode="auto">
            <a:xfrm>
              <a:off x="6370441" y="3189731"/>
              <a:ext cx="5029200" cy="1645920"/>
            </a:xfrm>
            <a:prstGeom prst="rect">
              <a:avLst/>
            </a:prstGeom>
            <a:solidFill>
              <a:srgbClr val="FFFFFF">
                <a:lumMod val="95000"/>
              </a:srgbClr>
            </a:solidFill>
            <a:ln w="3175" cap="flat" cmpd="sng" algn="ctr">
              <a:noFill/>
              <a:prstDash val="solid"/>
            </a:ln>
            <a:effectLst/>
          </p:spPr>
          <p:txBody>
            <a:bodyPr lIns="182880" tIns="182880" rIns="182880" bIns="182880" rtlCol="0" anchor="t" anchorCtr="0"/>
            <a:lstStyle/>
            <a:p>
              <a:pPr marL="0" marR="0" lvl="0" indent="0" defTabSz="932384"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UI"/>
                  <a:cs typeface="Segoe UI Semibold" panose="020B0702040204020203" pitchFamily="34" charset="0"/>
                </a:rPr>
                <a:t>Azure Time Series Insights</a:t>
              </a:r>
              <a:br>
                <a:rPr kumimoji="0" lang="en-US" sz="2400" b="0" i="0" u="none" strike="noStrike" kern="0" cap="none" spc="0" normalizeH="0" baseline="0" noProof="0" dirty="0">
                  <a:ln>
                    <a:noFill/>
                  </a:ln>
                  <a:solidFill>
                    <a:srgbClr val="0070C0"/>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rPr>
                <a:t>Explore and analyze time series data</a:t>
              </a:r>
              <a:br>
                <a:rPr kumimoji="0" lang="en-US" sz="18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rPr>
                <a:t>fast, and at scale</a:t>
              </a:r>
            </a:p>
          </p:txBody>
        </p:sp>
        <p:sp>
          <p:nvSpPr>
            <p:cNvPr id="11" name="FAzure Time Series Insights">
              <a:extLst>
                <a:ext uri="{FF2B5EF4-FFF2-40B4-BE49-F238E27FC236}">
                  <a16:creationId xmlns:a16="http://schemas.microsoft.com/office/drawing/2014/main" id="{10489F7B-BC3F-43D0-A969-5A013AA96BAE}"/>
                </a:ext>
              </a:extLst>
            </p:cNvPr>
            <p:cNvSpPr>
              <a:spLocks noChangeAspect="1"/>
            </p:cNvSpPr>
            <p:nvPr/>
          </p:nvSpPr>
          <p:spPr bwMode="auto">
            <a:xfrm>
              <a:off x="10355928" y="3646932"/>
              <a:ext cx="731520" cy="731520"/>
            </a:xfrm>
            <a:custGeom>
              <a:avLst/>
              <a:gdLst>
                <a:gd name="connsiteX0" fmla="*/ 14723 w 956119"/>
                <a:gd name="connsiteY0" fmla="*/ 629519 h 974006"/>
                <a:gd name="connsiteX1" fmla="*/ 125273 w 956119"/>
                <a:gd name="connsiteY1" fmla="*/ 629519 h 974006"/>
                <a:gd name="connsiteX2" fmla="*/ 127061 w 956119"/>
                <a:gd name="connsiteY2" fmla="*/ 635280 h 974006"/>
                <a:gd name="connsiteX3" fmla="*/ 478059 w 956119"/>
                <a:gd name="connsiteY3" fmla="*/ 867937 h 974006"/>
                <a:gd name="connsiteX4" fmla="*/ 829058 w 956119"/>
                <a:gd name="connsiteY4" fmla="*/ 635280 h 974006"/>
                <a:gd name="connsiteX5" fmla="*/ 830846 w 956119"/>
                <a:gd name="connsiteY5" fmla="*/ 629519 h 974006"/>
                <a:gd name="connsiteX6" fmla="*/ 941395 w 956119"/>
                <a:gd name="connsiteY6" fmla="*/ 629519 h 974006"/>
                <a:gd name="connsiteX7" fmla="*/ 926791 w 956119"/>
                <a:gd name="connsiteY7" fmla="*/ 676567 h 974006"/>
                <a:gd name="connsiteX8" fmla="*/ 478059 w 956119"/>
                <a:gd name="connsiteY8" fmla="*/ 974006 h 974006"/>
                <a:gd name="connsiteX9" fmla="*/ 29327 w 956119"/>
                <a:gd name="connsiteY9" fmla="*/ 676567 h 974006"/>
                <a:gd name="connsiteX10" fmla="*/ 431843 w 956119"/>
                <a:gd name="connsiteY10" fmla="*/ 265936 h 974006"/>
                <a:gd name="connsiteX11" fmla="*/ 512292 w 956119"/>
                <a:gd name="connsiteY11" fmla="*/ 476939 h 974006"/>
                <a:gd name="connsiteX12" fmla="*/ 514638 w 956119"/>
                <a:gd name="connsiteY12" fmla="*/ 476939 h 974006"/>
                <a:gd name="connsiteX13" fmla="*/ 550380 w 956119"/>
                <a:gd name="connsiteY13" fmla="*/ 570988 h 974006"/>
                <a:gd name="connsiteX14" fmla="*/ 605703 w 956119"/>
                <a:gd name="connsiteY14" fmla="*/ 476939 h 974006"/>
                <a:gd name="connsiteX15" fmla="*/ 698149 w 956119"/>
                <a:gd name="connsiteY15" fmla="*/ 476939 h 974006"/>
                <a:gd name="connsiteX16" fmla="*/ 698147 w 956119"/>
                <a:gd name="connsiteY16" fmla="*/ 476942 h 974006"/>
                <a:gd name="connsiteX17" fmla="*/ 906152 w 956119"/>
                <a:gd name="connsiteY17" fmla="*/ 476942 h 974006"/>
                <a:gd name="connsiteX18" fmla="*/ 946652 w 956119"/>
                <a:gd name="connsiteY18" fmla="*/ 517442 h 974006"/>
                <a:gd name="connsiteX19" fmla="*/ 946651 w 956119"/>
                <a:gd name="connsiteY19" fmla="*/ 517442 h 974006"/>
                <a:gd name="connsiteX20" fmla="*/ 906151 w 956119"/>
                <a:gd name="connsiteY20" fmla="*/ 557942 h 974006"/>
                <a:gd name="connsiteX21" fmla="*/ 645070 w 956119"/>
                <a:gd name="connsiteY21" fmla="*/ 557942 h 974006"/>
                <a:gd name="connsiteX22" fmla="*/ 521319 w 956119"/>
                <a:gd name="connsiteY22" fmla="*/ 746796 h 974006"/>
                <a:gd name="connsiteX23" fmla="*/ 514386 w 956119"/>
                <a:gd name="connsiteY23" fmla="*/ 727687 h 974006"/>
                <a:gd name="connsiteX24" fmla="*/ 419220 w 956119"/>
                <a:gd name="connsiteY24" fmla="*/ 426015 h 974006"/>
                <a:gd name="connsiteX25" fmla="*/ 354803 w 956119"/>
                <a:gd name="connsiteY25" fmla="*/ 557942 h 974006"/>
                <a:gd name="connsiteX26" fmla="*/ 270770 w 956119"/>
                <a:gd name="connsiteY26" fmla="*/ 557942 h 974006"/>
                <a:gd name="connsiteX27" fmla="*/ 45129 w 956119"/>
                <a:gd name="connsiteY27" fmla="*/ 557941 h 974006"/>
                <a:gd name="connsiteX28" fmla="*/ 16491 w 956119"/>
                <a:gd name="connsiteY28" fmla="*/ 546079 h 974006"/>
                <a:gd name="connsiteX29" fmla="*/ 4629 w 956119"/>
                <a:gd name="connsiteY29" fmla="*/ 517442 h 974006"/>
                <a:gd name="connsiteX30" fmla="*/ 16491 w 956119"/>
                <a:gd name="connsiteY30" fmla="*/ 488804 h 974006"/>
                <a:gd name="connsiteX31" fmla="*/ 45129 w 956119"/>
                <a:gd name="connsiteY31" fmla="*/ 476942 h 974006"/>
                <a:gd name="connsiteX32" fmla="*/ 315450 w 956119"/>
                <a:gd name="connsiteY32" fmla="*/ 476942 h 974006"/>
                <a:gd name="connsiteX33" fmla="*/ 478059 w 956119"/>
                <a:gd name="connsiteY33" fmla="*/ 0 h 974006"/>
                <a:gd name="connsiteX34" fmla="*/ 955168 w 956119"/>
                <a:gd name="connsiteY34" fmla="*/ 388855 h 974006"/>
                <a:gd name="connsiteX35" fmla="*/ 956119 w 956119"/>
                <a:gd name="connsiteY35" fmla="*/ 398283 h 974006"/>
                <a:gd name="connsiteX36" fmla="*/ 847545 w 956119"/>
                <a:gd name="connsiteY36" fmla="*/ 398283 h 974006"/>
                <a:gd name="connsiteX37" fmla="*/ 829058 w 956119"/>
                <a:gd name="connsiteY37" fmla="*/ 338727 h 974006"/>
                <a:gd name="connsiteX38" fmla="*/ 478059 w 956119"/>
                <a:gd name="connsiteY38" fmla="*/ 106069 h 974006"/>
                <a:gd name="connsiteX39" fmla="*/ 127061 w 956119"/>
                <a:gd name="connsiteY39" fmla="*/ 338727 h 974006"/>
                <a:gd name="connsiteX40" fmla="*/ 108574 w 956119"/>
                <a:gd name="connsiteY40" fmla="*/ 398283 h 974006"/>
                <a:gd name="connsiteX41" fmla="*/ 0 w 956119"/>
                <a:gd name="connsiteY41" fmla="*/ 398283 h 974006"/>
                <a:gd name="connsiteX42" fmla="*/ 950 w 956119"/>
                <a:gd name="connsiteY42" fmla="*/ 388855 h 974006"/>
                <a:gd name="connsiteX43" fmla="*/ 478059 w 956119"/>
                <a:gd name="connsiteY43" fmla="*/ 0 h 97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56119" h="974006">
                  <a:moveTo>
                    <a:pt x="14723" y="629519"/>
                  </a:moveTo>
                  <a:lnTo>
                    <a:pt x="125273" y="629519"/>
                  </a:lnTo>
                  <a:lnTo>
                    <a:pt x="127061" y="635280"/>
                  </a:lnTo>
                  <a:cubicBezTo>
                    <a:pt x="184890" y="772003"/>
                    <a:pt x="320271" y="867937"/>
                    <a:pt x="478059" y="867937"/>
                  </a:cubicBezTo>
                  <a:cubicBezTo>
                    <a:pt x="635847" y="867937"/>
                    <a:pt x="771229" y="772003"/>
                    <a:pt x="829058" y="635280"/>
                  </a:cubicBezTo>
                  <a:lnTo>
                    <a:pt x="830846" y="629519"/>
                  </a:lnTo>
                  <a:lnTo>
                    <a:pt x="941395" y="629519"/>
                  </a:lnTo>
                  <a:lnTo>
                    <a:pt x="926791" y="676567"/>
                  </a:lnTo>
                  <a:cubicBezTo>
                    <a:pt x="852860" y="851359"/>
                    <a:pt x="679782" y="974006"/>
                    <a:pt x="478059" y="974006"/>
                  </a:cubicBezTo>
                  <a:cubicBezTo>
                    <a:pt x="276336" y="974006"/>
                    <a:pt x="103259" y="851359"/>
                    <a:pt x="29327" y="676567"/>
                  </a:cubicBezTo>
                  <a:close/>
                  <a:moveTo>
                    <a:pt x="431843" y="265936"/>
                  </a:moveTo>
                  <a:lnTo>
                    <a:pt x="512292" y="476939"/>
                  </a:lnTo>
                  <a:lnTo>
                    <a:pt x="514638" y="476939"/>
                  </a:lnTo>
                  <a:lnTo>
                    <a:pt x="550380" y="570988"/>
                  </a:lnTo>
                  <a:lnTo>
                    <a:pt x="605703" y="476939"/>
                  </a:lnTo>
                  <a:lnTo>
                    <a:pt x="698149" y="476939"/>
                  </a:lnTo>
                  <a:lnTo>
                    <a:pt x="698147" y="476942"/>
                  </a:lnTo>
                  <a:lnTo>
                    <a:pt x="906152" y="476942"/>
                  </a:lnTo>
                  <a:cubicBezTo>
                    <a:pt x="928520" y="476942"/>
                    <a:pt x="946652" y="495074"/>
                    <a:pt x="946652" y="517442"/>
                  </a:cubicBezTo>
                  <a:lnTo>
                    <a:pt x="946651" y="517442"/>
                  </a:lnTo>
                  <a:cubicBezTo>
                    <a:pt x="946651" y="539810"/>
                    <a:pt x="928519" y="557942"/>
                    <a:pt x="906151" y="557942"/>
                  </a:cubicBezTo>
                  <a:lnTo>
                    <a:pt x="645070" y="557942"/>
                  </a:lnTo>
                  <a:lnTo>
                    <a:pt x="521319" y="746796"/>
                  </a:lnTo>
                  <a:lnTo>
                    <a:pt x="514386" y="727687"/>
                  </a:lnTo>
                  <a:lnTo>
                    <a:pt x="419220" y="426015"/>
                  </a:lnTo>
                  <a:lnTo>
                    <a:pt x="354803" y="557942"/>
                  </a:lnTo>
                  <a:lnTo>
                    <a:pt x="270770" y="557942"/>
                  </a:lnTo>
                  <a:lnTo>
                    <a:pt x="45129" y="557941"/>
                  </a:lnTo>
                  <a:cubicBezTo>
                    <a:pt x="33945" y="557941"/>
                    <a:pt x="23820" y="553408"/>
                    <a:pt x="16491" y="546079"/>
                  </a:cubicBezTo>
                  <a:lnTo>
                    <a:pt x="4629" y="517442"/>
                  </a:lnTo>
                  <a:lnTo>
                    <a:pt x="16491" y="488804"/>
                  </a:lnTo>
                  <a:cubicBezTo>
                    <a:pt x="23820" y="481475"/>
                    <a:pt x="33945" y="476942"/>
                    <a:pt x="45129" y="476942"/>
                  </a:cubicBezTo>
                  <a:lnTo>
                    <a:pt x="315450" y="476942"/>
                  </a:lnTo>
                  <a:close/>
                  <a:moveTo>
                    <a:pt x="478059" y="0"/>
                  </a:moveTo>
                  <a:cubicBezTo>
                    <a:pt x="713403" y="0"/>
                    <a:pt x="909757" y="166936"/>
                    <a:pt x="955168" y="388855"/>
                  </a:cubicBezTo>
                  <a:lnTo>
                    <a:pt x="956119" y="398283"/>
                  </a:lnTo>
                  <a:lnTo>
                    <a:pt x="847545" y="398283"/>
                  </a:lnTo>
                  <a:lnTo>
                    <a:pt x="829058" y="338727"/>
                  </a:lnTo>
                  <a:cubicBezTo>
                    <a:pt x="771229" y="202004"/>
                    <a:pt x="635847" y="106069"/>
                    <a:pt x="478059" y="106069"/>
                  </a:cubicBezTo>
                  <a:cubicBezTo>
                    <a:pt x="320271" y="106069"/>
                    <a:pt x="184890" y="202004"/>
                    <a:pt x="127061" y="338727"/>
                  </a:cubicBezTo>
                  <a:lnTo>
                    <a:pt x="108574" y="398283"/>
                  </a:lnTo>
                  <a:lnTo>
                    <a:pt x="0" y="398283"/>
                  </a:lnTo>
                  <a:lnTo>
                    <a:pt x="950" y="388855"/>
                  </a:lnTo>
                  <a:cubicBezTo>
                    <a:pt x="46362" y="166936"/>
                    <a:pt x="242716" y="0"/>
                    <a:pt x="478059" y="0"/>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01CEB16-C12E-4FB0-A22A-CD43D172B4F4}"/>
              </a:ext>
            </a:extLst>
          </p:cNvPr>
          <p:cNvGrpSpPr/>
          <p:nvPr/>
        </p:nvGrpSpPr>
        <p:grpSpPr>
          <a:xfrm>
            <a:off x="1111069" y="3189731"/>
            <a:ext cx="5029200" cy="1645920"/>
            <a:chOff x="1111069" y="3189731"/>
            <a:chExt cx="5029200" cy="1645920"/>
          </a:xfrm>
        </p:grpSpPr>
        <p:sp>
          <p:nvSpPr>
            <p:cNvPr id="13" name="Rectangle 12">
              <a:extLst>
                <a:ext uri="{FF2B5EF4-FFF2-40B4-BE49-F238E27FC236}">
                  <a16:creationId xmlns:a16="http://schemas.microsoft.com/office/drawing/2014/main" id="{E565F468-2C5F-4970-8564-85E2F3CA370A}"/>
                </a:ext>
              </a:extLst>
            </p:cNvPr>
            <p:cNvSpPr/>
            <p:nvPr/>
          </p:nvSpPr>
          <p:spPr bwMode="auto">
            <a:xfrm>
              <a:off x="1111069" y="3189731"/>
              <a:ext cx="5029200" cy="1645920"/>
            </a:xfrm>
            <a:prstGeom prst="rect">
              <a:avLst/>
            </a:prstGeom>
            <a:solidFill>
              <a:srgbClr val="0070C0"/>
            </a:solidFill>
            <a:ln w="3175" cap="flat" cmpd="sng" algn="ctr">
              <a:noFill/>
              <a:prstDash val="solid"/>
            </a:ln>
            <a:effectLst/>
          </p:spPr>
          <p:txBody>
            <a:bodyPr lIns="182880" tIns="182880" rIns="182880" bIns="182880" rtlCol="0" anchor="t"/>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Azure IoT Suite</a:t>
              </a:r>
              <a:br>
                <a:rPr kumimoji="0" lang="en-US" sz="24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Preconfigured solutions for</a:t>
              </a:r>
              <a:b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common scenarios</a:t>
              </a:r>
              <a:endParaRPr kumimoji="0" lang="en-US" sz="12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Remote Monitoring  |  Predictive Maintence  |  Connected Factory</a:t>
              </a:r>
            </a:p>
          </p:txBody>
        </p:sp>
        <p:sp>
          <p:nvSpPr>
            <p:cNvPr id="14" name="Freeform 57">
              <a:extLst>
                <a:ext uri="{FF2B5EF4-FFF2-40B4-BE49-F238E27FC236}">
                  <a16:creationId xmlns:a16="http://schemas.microsoft.com/office/drawing/2014/main" id="{2F89BE6A-3EC9-4EC3-B64A-E78B1269BBA9}"/>
                </a:ext>
              </a:extLst>
            </p:cNvPr>
            <p:cNvSpPr/>
            <p:nvPr/>
          </p:nvSpPr>
          <p:spPr>
            <a:xfrm>
              <a:off x="4853033" y="3427432"/>
              <a:ext cx="1136310" cy="719967"/>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noFill/>
            <a:ln w="25400" cap="flat" cmpd="sng" algn="ctr">
              <a:solidFill>
                <a:srgbClr val="FFFFFF"/>
              </a:solidFill>
              <a:prstDash val="solid"/>
            </a:ln>
            <a:effectLst/>
          </p:spPr>
          <p:txBody>
            <a:bodyPr rtlCol="0" anchor="ctr"/>
            <a:lstStyle/>
            <a:p>
              <a:pPr marL="0" marR="0" lvl="0" indent="0" algn="ctr" defTabSz="111026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latin typeface="Segoe UI"/>
              </a:endParaRPr>
            </a:p>
          </p:txBody>
        </p:sp>
        <p:sp>
          <p:nvSpPr>
            <p:cNvPr id="15" name="Freeform: Shape 14">
              <a:extLst>
                <a:ext uri="{FF2B5EF4-FFF2-40B4-BE49-F238E27FC236}">
                  <a16:creationId xmlns:a16="http://schemas.microsoft.com/office/drawing/2014/main" id="{D5EAB1BF-CE49-4FE1-8081-2BF9BD8C4373}"/>
                </a:ext>
              </a:extLst>
            </p:cNvPr>
            <p:cNvSpPr/>
            <p:nvPr/>
          </p:nvSpPr>
          <p:spPr>
            <a:xfrm>
              <a:off x="5232543" y="3703921"/>
              <a:ext cx="377290" cy="387665"/>
            </a:xfrm>
            <a:custGeom>
              <a:avLst/>
              <a:gdLst>
                <a:gd name="connsiteX0" fmla="*/ 72703 w 697212"/>
                <a:gd name="connsiteY0" fmla="*/ 395701 h 716384"/>
                <a:gd name="connsiteX1" fmla="*/ 75533 w 697212"/>
                <a:gd name="connsiteY1" fmla="*/ 414756 h 716384"/>
                <a:gd name="connsiteX2" fmla="*/ 152063 w 697212"/>
                <a:gd name="connsiteY2" fmla="*/ 560607 h 716384"/>
                <a:gd name="connsiteX3" fmla="*/ 156907 w 697212"/>
                <a:gd name="connsiteY3" fmla="*/ 565130 h 716384"/>
                <a:gd name="connsiteX4" fmla="*/ 235972 w 697212"/>
                <a:gd name="connsiteY4" fmla="*/ 468311 h 716384"/>
                <a:gd name="connsiteX5" fmla="*/ 219314 w 697212"/>
                <a:gd name="connsiteY5" fmla="*/ 447567 h 716384"/>
                <a:gd name="connsiteX6" fmla="*/ 199394 w 697212"/>
                <a:gd name="connsiteY6" fmla="*/ 404989 h 716384"/>
                <a:gd name="connsiteX7" fmla="*/ 197310 w 697212"/>
                <a:gd name="connsiteY7" fmla="*/ 395701 h 716384"/>
                <a:gd name="connsiteX8" fmla="*/ 336091 w 697212"/>
                <a:gd name="connsiteY8" fmla="*/ 278209 h 716384"/>
                <a:gd name="connsiteX9" fmla="*/ 275602 w 697212"/>
                <a:gd name="connsiteY9" fmla="*/ 340361 h 716384"/>
                <a:gd name="connsiteX10" fmla="*/ 336091 w 697212"/>
                <a:gd name="connsiteY10" fmla="*/ 402513 h 716384"/>
                <a:gd name="connsiteX11" fmla="*/ 378863 w 697212"/>
                <a:gd name="connsiteY11" fmla="*/ 384309 h 716384"/>
                <a:gd name="connsiteX12" fmla="*/ 383631 w 697212"/>
                <a:gd name="connsiteY12" fmla="*/ 372482 h 716384"/>
                <a:gd name="connsiteX13" fmla="*/ 608507 w 697212"/>
                <a:gd name="connsiteY13" fmla="*/ 372482 h 716384"/>
                <a:gd name="connsiteX14" fmla="*/ 641612 w 697212"/>
                <a:gd name="connsiteY14" fmla="*/ 339377 h 716384"/>
                <a:gd name="connsiteX15" fmla="*/ 608507 w 697212"/>
                <a:gd name="connsiteY15" fmla="*/ 306272 h 716384"/>
                <a:gd name="connsiteX16" fmla="*/ 382838 w 697212"/>
                <a:gd name="connsiteY16" fmla="*/ 306272 h 716384"/>
                <a:gd name="connsiteX17" fmla="*/ 378863 w 697212"/>
                <a:gd name="connsiteY17" fmla="*/ 296413 h 716384"/>
                <a:gd name="connsiteX18" fmla="*/ 336091 w 697212"/>
                <a:gd name="connsiteY18" fmla="*/ 278209 h 716384"/>
                <a:gd name="connsiteX19" fmla="*/ 121517 w 697212"/>
                <a:gd name="connsiteY19" fmla="*/ 190183 h 716384"/>
                <a:gd name="connsiteX20" fmla="*/ 117779 w 697212"/>
                <a:gd name="connsiteY20" fmla="*/ 195320 h 716384"/>
                <a:gd name="connsiteX21" fmla="*/ 69829 w 697212"/>
                <a:gd name="connsiteY21" fmla="*/ 356616 h 716384"/>
                <a:gd name="connsiteX22" fmla="*/ 70349 w 697212"/>
                <a:gd name="connsiteY22" fmla="*/ 367202 h 716384"/>
                <a:gd name="connsiteX23" fmla="*/ 193056 w 697212"/>
                <a:gd name="connsiteY23" fmla="*/ 367202 h 716384"/>
                <a:gd name="connsiteX24" fmla="*/ 192276 w 697212"/>
                <a:gd name="connsiteY24" fmla="*/ 356616 h 716384"/>
                <a:gd name="connsiteX25" fmla="*/ 204717 w 697212"/>
                <a:gd name="connsiteY25" fmla="*/ 293296 h 716384"/>
                <a:gd name="connsiteX26" fmla="*/ 218054 w 697212"/>
                <a:gd name="connsiteY26" fmla="*/ 268050 h 716384"/>
                <a:gd name="connsiteX27" fmla="*/ 539122 w 697212"/>
                <a:gd name="connsiteY27" fmla="*/ 143943 h 716384"/>
                <a:gd name="connsiteX28" fmla="*/ 458151 w 697212"/>
                <a:gd name="connsiteY28" fmla="*/ 237395 h 716384"/>
                <a:gd name="connsiteX29" fmla="*/ 472761 w 697212"/>
                <a:gd name="connsiteY29" fmla="*/ 253141 h 716384"/>
                <a:gd name="connsiteX30" fmla="*/ 496471 w 697212"/>
                <a:gd name="connsiteY30" fmla="*/ 293296 h 716384"/>
                <a:gd name="connsiteX31" fmla="*/ 496631 w 697212"/>
                <a:gd name="connsiteY31" fmla="*/ 293826 h 716384"/>
                <a:gd name="connsiteX32" fmla="*/ 624877 w 697212"/>
                <a:gd name="connsiteY32" fmla="*/ 295365 h 716384"/>
                <a:gd name="connsiteX33" fmla="*/ 618737 w 697212"/>
                <a:gd name="connsiteY33" fmla="*/ 270828 h 716384"/>
                <a:gd name="connsiteX34" fmla="*/ 551493 w 697212"/>
                <a:gd name="connsiteY34" fmla="*/ 155086 h 716384"/>
                <a:gd name="connsiteX35" fmla="*/ 305837 w 697212"/>
                <a:gd name="connsiteY35" fmla="*/ 72135 h 716384"/>
                <a:gd name="connsiteX36" fmla="*/ 294011 w 697212"/>
                <a:gd name="connsiteY36" fmla="*/ 73990 h 716384"/>
                <a:gd name="connsiteX37" fmla="*/ 152063 w 697212"/>
                <a:gd name="connsiteY37" fmla="*/ 152625 h 716384"/>
                <a:gd name="connsiteX38" fmla="*/ 138659 w 697212"/>
                <a:gd name="connsiteY38" fmla="*/ 167779 h 716384"/>
                <a:gd name="connsiteX39" fmla="*/ 235313 w 697212"/>
                <a:gd name="connsiteY39" fmla="*/ 245740 h 716384"/>
                <a:gd name="connsiteX40" fmla="*/ 238646 w 697212"/>
                <a:gd name="connsiteY40" fmla="*/ 241589 h 716384"/>
                <a:gd name="connsiteX41" fmla="*/ 288970 w 697212"/>
                <a:gd name="connsiteY41" fmla="*/ 206727 h 716384"/>
                <a:gd name="connsiteX42" fmla="*/ 305837 w 697212"/>
                <a:gd name="connsiteY42" fmla="*/ 201347 h 716384"/>
                <a:gd name="connsiteX43" fmla="*/ 350595 w 697212"/>
                <a:gd name="connsiteY43" fmla="*/ 68129 h 716384"/>
                <a:gd name="connsiteX44" fmla="*/ 333573 w 697212"/>
                <a:gd name="connsiteY44" fmla="*/ 69012 h 716384"/>
                <a:gd name="connsiteX45" fmla="*/ 333573 w 697212"/>
                <a:gd name="connsiteY45" fmla="*/ 195707 h 716384"/>
                <a:gd name="connsiteX46" fmla="*/ 350595 w 697212"/>
                <a:gd name="connsiteY46" fmla="*/ 193944 h 716384"/>
                <a:gd name="connsiteX47" fmla="*/ 419232 w 697212"/>
                <a:gd name="connsiteY47" fmla="*/ 209985 h 716384"/>
                <a:gd name="connsiteX48" fmla="*/ 436122 w 697212"/>
                <a:gd name="connsiteY48" fmla="*/ 219960 h 716384"/>
                <a:gd name="connsiteX49" fmla="*/ 518221 w 697212"/>
                <a:gd name="connsiteY49" fmla="*/ 125207 h 716384"/>
                <a:gd name="connsiteX50" fmla="*/ 481429 w 697212"/>
                <a:gd name="connsiteY50" fmla="*/ 101300 h 716384"/>
                <a:gd name="connsiteX51" fmla="*/ 350595 w 697212"/>
                <a:gd name="connsiteY51" fmla="*/ 68129 h 716384"/>
                <a:gd name="connsiteX52" fmla="*/ 348606 w 697212"/>
                <a:gd name="connsiteY52" fmla="*/ 0 h 716384"/>
                <a:gd name="connsiteX53" fmla="*/ 697212 w 697212"/>
                <a:gd name="connsiteY53" fmla="*/ 358192 h 716384"/>
                <a:gd name="connsiteX54" fmla="*/ 348606 w 697212"/>
                <a:gd name="connsiteY54" fmla="*/ 716384 h 716384"/>
                <a:gd name="connsiteX55" fmla="*/ 0 w 697212"/>
                <a:gd name="connsiteY55" fmla="*/ 358192 h 716384"/>
                <a:gd name="connsiteX56" fmla="*/ 348606 w 697212"/>
                <a:gd name="connsiteY56" fmla="*/ 0 h 71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97212" h="716384">
                  <a:moveTo>
                    <a:pt x="72703" y="395701"/>
                  </a:moveTo>
                  <a:lnTo>
                    <a:pt x="75533" y="414756"/>
                  </a:lnTo>
                  <a:cubicBezTo>
                    <a:pt x="86753" y="471095"/>
                    <a:pt x="113957" y="521452"/>
                    <a:pt x="152063" y="560607"/>
                  </a:cubicBezTo>
                  <a:lnTo>
                    <a:pt x="156907" y="565130"/>
                  </a:lnTo>
                  <a:lnTo>
                    <a:pt x="235972" y="468311"/>
                  </a:lnTo>
                  <a:lnTo>
                    <a:pt x="219314" y="447567"/>
                  </a:lnTo>
                  <a:cubicBezTo>
                    <a:pt x="210779" y="434586"/>
                    <a:pt x="204020" y="420271"/>
                    <a:pt x="199394" y="404989"/>
                  </a:cubicBezTo>
                  <a:lnTo>
                    <a:pt x="197310" y="395701"/>
                  </a:lnTo>
                  <a:close/>
                  <a:moveTo>
                    <a:pt x="336091" y="278209"/>
                  </a:moveTo>
                  <a:cubicBezTo>
                    <a:pt x="302684" y="278209"/>
                    <a:pt x="275602" y="306035"/>
                    <a:pt x="275602" y="340361"/>
                  </a:cubicBezTo>
                  <a:cubicBezTo>
                    <a:pt x="275602" y="374687"/>
                    <a:pt x="302684" y="402513"/>
                    <a:pt x="336091" y="402513"/>
                  </a:cubicBezTo>
                  <a:cubicBezTo>
                    <a:pt x="352795" y="402513"/>
                    <a:pt x="367917" y="395557"/>
                    <a:pt x="378863" y="384309"/>
                  </a:cubicBezTo>
                  <a:lnTo>
                    <a:pt x="383631" y="372482"/>
                  </a:lnTo>
                  <a:lnTo>
                    <a:pt x="608507" y="372482"/>
                  </a:lnTo>
                  <a:cubicBezTo>
                    <a:pt x="626790" y="372482"/>
                    <a:pt x="641612" y="357660"/>
                    <a:pt x="641612" y="339377"/>
                  </a:cubicBezTo>
                  <a:cubicBezTo>
                    <a:pt x="641612" y="321094"/>
                    <a:pt x="626790" y="306272"/>
                    <a:pt x="608507" y="306272"/>
                  </a:cubicBezTo>
                  <a:lnTo>
                    <a:pt x="382838" y="306272"/>
                  </a:lnTo>
                  <a:lnTo>
                    <a:pt x="378863" y="296413"/>
                  </a:lnTo>
                  <a:cubicBezTo>
                    <a:pt x="367917" y="285166"/>
                    <a:pt x="352795" y="278209"/>
                    <a:pt x="336091" y="278209"/>
                  </a:cubicBezTo>
                  <a:close/>
                  <a:moveTo>
                    <a:pt x="121517" y="190183"/>
                  </a:moveTo>
                  <a:lnTo>
                    <a:pt x="117779" y="195320"/>
                  </a:lnTo>
                  <a:cubicBezTo>
                    <a:pt x="87506" y="241363"/>
                    <a:pt x="69829" y="296868"/>
                    <a:pt x="69829" y="356616"/>
                  </a:cubicBezTo>
                  <a:lnTo>
                    <a:pt x="70349" y="367202"/>
                  </a:lnTo>
                  <a:lnTo>
                    <a:pt x="193056" y="367202"/>
                  </a:lnTo>
                  <a:lnTo>
                    <a:pt x="192276" y="356616"/>
                  </a:lnTo>
                  <a:cubicBezTo>
                    <a:pt x="192276" y="334155"/>
                    <a:pt x="196706" y="312758"/>
                    <a:pt x="204717" y="293296"/>
                  </a:cubicBezTo>
                  <a:lnTo>
                    <a:pt x="218054" y="268050"/>
                  </a:lnTo>
                  <a:close/>
                  <a:moveTo>
                    <a:pt x="539122" y="143943"/>
                  </a:moveTo>
                  <a:lnTo>
                    <a:pt x="458151" y="237395"/>
                  </a:lnTo>
                  <a:lnTo>
                    <a:pt x="472761" y="253141"/>
                  </a:lnTo>
                  <a:cubicBezTo>
                    <a:pt x="482440" y="265192"/>
                    <a:pt x="490463" y="278700"/>
                    <a:pt x="496471" y="293296"/>
                  </a:cubicBezTo>
                  <a:lnTo>
                    <a:pt x="496631" y="293826"/>
                  </a:lnTo>
                  <a:lnTo>
                    <a:pt x="624877" y="295365"/>
                  </a:lnTo>
                  <a:lnTo>
                    <a:pt x="618737" y="270828"/>
                  </a:lnTo>
                  <a:cubicBezTo>
                    <a:pt x="605407" y="226791"/>
                    <a:pt x="582084" y="187277"/>
                    <a:pt x="551493" y="155086"/>
                  </a:cubicBezTo>
                  <a:close/>
                  <a:moveTo>
                    <a:pt x="305837" y="72135"/>
                  </a:moveTo>
                  <a:lnTo>
                    <a:pt x="294011" y="73990"/>
                  </a:lnTo>
                  <a:cubicBezTo>
                    <a:pt x="239179" y="85519"/>
                    <a:pt x="190170" y="113470"/>
                    <a:pt x="152063" y="152625"/>
                  </a:cubicBezTo>
                  <a:lnTo>
                    <a:pt x="138659" y="167779"/>
                  </a:lnTo>
                  <a:lnTo>
                    <a:pt x="235313" y="245740"/>
                  </a:lnTo>
                  <a:lnTo>
                    <a:pt x="238646" y="241589"/>
                  </a:lnTo>
                  <a:cubicBezTo>
                    <a:pt x="252971" y="226870"/>
                    <a:pt x="270029" y="214959"/>
                    <a:pt x="288970" y="206727"/>
                  </a:cubicBezTo>
                  <a:lnTo>
                    <a:pt x="305837" y="201347"/>
                  </a:lnTo>
                  <a:close/>
                  <a:moveTo>
                    <a:pt x="350595" y="68129"/>
                  </a:moveTo>
                  <a:lnTo>
                    <a:pt x="333573" y="69012"/>
                  </a:lnTo>
                  <a:lnTo>
                    <a:pt x="333573" y="195707"/>
                  </a:lnTo>
                  <a:lnTo>
                    <a:pt x="350595" y="193944"/>
                  </a:lnTo>
                  <a:cubicBezTo>
                    <a:pt x="375186" y="193944"/>
                    <a:pt x="398468" y="199705"/>
                    <a:pt x="419232" y="209985"/>
                  </a:cubicBezTo>
                  <a:lnTo>
                    <a:pt x="436122" y="219960"/>
                  </a:lnTo>
                  <a:lnTo>
                    <a:pt x="518221" y="125207"/>
                  </a:lnTo>
                  <a:lnTo>
                    <a:pt x="481429" y="101300"/>
                  </a:lnTo>
                  <a:cubicBezTo>
                    <a:pt x="442360" y="80119"/>
                    <a:pt x="397840" y="68129"/>
                    <a:pt x="350595" y="68129"/>
                  </a:cubicBezTo>
                  <a:close/>
                  <a:moveTo>
                    <a:pt x="348606" y="0"/>
                  </a:moveTo>
                  <a:cubicBezTo>
                    <a:pt x="541136" y="0"/>
                    <a:pt x="697212" y="160368"/>
                    <a:pt x="697212" y="358192"/>
                  </a:cubicBezTo>
                  <a:cubicBezTo>
                    <a:pt x="697212" y="556016"/>
                    <a:pt x="541136" y="716384"/>
                    <a:pt x="348606" y="716384"/>
                  </a:cubicBezTo>
                  <a:cubicBezTo>
                    <a:pt x="156076" y="716384"/>
                    <a:pt x="0" y="556016"/>
                    <a:pt x="0" y="358192"/>
                  </a:cubicBezTo>
                  <a:cubicBezTo>
                    <a:pt x="0" y="160368"/>
                    <a:pt x="156076" y="0"/>
                    <a:pt x="348606" y="0"/>
                  </a:cubicBezTo>
                  <a:close/>
                </a:path>
              </a:pathLst>
            </a:custGeom>
            <a:solidFill>
              <a:srgbClr val="FFFFFF"/>
            </a:solidFill>
            <a:ln w="9525" cap="flat" cmpd="sng" algn="ctr">
              <a:noFill/>
              <a:prstDash val="solid"/>
            </a:ln>
            <a:effectLst/>
          </p:spPr>
          <p:txBody>
            <a:bodyPr wrap="square" rtlCol="0" anchor="ctr">
              <a:noAutofit/>
            </a:bodyPr>
            <a:lstStyle/>
            <a:p>
              <a:pPr marL="0" marR="0" lvl="0" indent="0" algn="ctr" defTabSz="1110264"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FFFFFF"/>
                </a:solidFill>
                <a:effectLst/>
                <a:uLnTx/>
                <a:uFillTx/>
                <a:latin typeface="Segoe UI"/>
              </a:endParaRPr>
            </a:p>
          </p:txBody>
        </p:sp>
      </p:grpSp>
      <p:grpSp>
        <p:nvGrpSpPr>
          <p:cNvPr id="16" name="Group 15">
            <a:extLst>
              <a:ext uri="{FF2B5EF4-FFF2-40B4-BE49-F238E27FC236}">
                <a16:creationId xmlns:a16="http://schemas.microsoft.com/office/drawing/2014/main" id="{7CE36376-E1B6-44D4-8904-DCB115F866AA}"/>
              </a:ext>
            </a:extLst>
          </p:cNvPr>
          <p:cNvGrpSpPr/>
          <p:nvPr/>
        </p:nvGrpSpPr>
        <p:grpSpPr>
          <a:xfrm>
            <a:off x="1111069" y="5041500"/>
            <a:ext cx="5029200" cy="1645920"/>
            <a:chOff x="1111069" y="5041500"/>
            <a:chExt cx="5029200" cy="1645920"/>
          </a:xfrm>
        </p:grpSpPr>
        <p:sp>
          <p:nvSpPr>
            <p:cNvPr id="17" name="cloud">
              <a:extLst>
                <a:ext uri="{FF2B5EF4-FFF2-40B4-BE49-F238E27FC236}">
                  <a16:creationId xmlns:a16="http://schemas.microsoft.com/office/drawing/2014/main" id="{8E48C3BC-EFC9-4970-944B-854D61D1AC39}"/>
                </a:ext>
              </a:extLst>
            </p:cNvPr>
            <p:cNvSpPr>
              <a:spLocks/>
            </p:cNvSpPr>
            <p:nvPr/>
          </p:nvSpPr>
          <p:spPr bwMode="black">
            <a:xfrm>
              <a:off x="1111069" y="5041500"/>
              <a:ext cx="5029200" cy="1645920"/>
            </a:xfrm>
            <a:prstGeom prst="rect">
              <a:avLst/>
            </a:prstGeom>
            <a:solidFill>
              <a:srgbClr val="0070C0"/>
            </a:solidFill>
            <a:ln w="3175" cap="flat" cmpd="sng" algn="ctr">
              <a:noFill/>
              <a:prstDash val="solid"/>
            </a:ln>
            <a:effectLst/>
            <a:extLst/>
          </p:spPr>
          <p:txBody>
            <a:bodyPr lIns="182880" tIns="182880" rIns="182880" bIns="182880" rtlCol="0" anchor="t" anchorCtr="0"/>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Microsoft IoT Central</a:t>
              </a:r>
              <a:br>
                <a:rPr kumimoji="0" lang="en-US" sz="24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Fully managed IoT SaaS</a:t>
              </a:r>
            </a:p>
          </p:txBody>
        </p:sp>
        <p:grpSp>
          <p:nvGrpSpPr>
            <p:cNvPr id="18" name="Group 17">
              <a:extLst>
                <a:ext uri="{FF2B5EF4-FFF2-40B4-BE49-F238E27FC236}">
                  <a16:creationId xmlns:a16="http://schemas.microsoft.com/office/drawing/2014/main" id="{F4850932-08CE-41DD-85D2-9B1534919ECD}"/>
                </a:ext>
              </a:extLst>
            </p:cNvPr>
            <p:cNvGrpSpPr/>
            <p:nvPr/>
          </p:nvGrpSpPr>
          <p:grpSpPr>
            <a:xfrm>
              <a:off x="5046588" y="5520165"/>
              <a:ext cx="831457" cy="796749"/>
              <a:chOff x="10338012" y="1847807"/>
              <a:chExt cx="831457" cy="796749"/>
            </a:xfrm>
            <a:solidFill>
              <a:srgbClr val="FFFFFF"/>
            </a:solidFill>
          </p:grpSpPr>
          <p:sp>
            <p:nvSpPr>
              <p:cNvPr id="19" name="Freeform: Shape 18">
                <a:extLst>
                  <a:ext uri="{FF2B5EF4-FFF2-40B4-BE49-F238E27FC236}">
                    <a16:creationId xmlns:a16="http://schemas.microsoft.com/office/drawing/2014/main" id="{F825188C-4187-4C8E-9546-65E1A37810C5}"/>
                  </a:ext>
                </a:extLst>
              </p:cNvPr>
              <p:cNvSpPr/>
              <p:nvPr/>
            </p:nvSpPr>
            <p:spPr bwMode="auto">
              <a:xfrm>
                <a:off x="10338012" y="1847807"/>
                <a:ext cx="831457" cy="796749"/>
              </a:xfrm>
              <a:custGeom>
                <a:avLst/>
                <a:gdLst>
                  <a:gd name="connsiteX0" fmla="*/ 94418 w 1195481"/>
                  <a:gd name="connsiteY0" fmla="*/ 88776 h 1145578"/>
                  <a:gd name="connsiteX1" fmla="*/ 94418 w 1195481"/>
                  <a:gd name="connsiteY1" fmla="*/ 823580 h 1145578"/>
                  <a:gd name="connsiteX2" fmla="*/ 1101063 w 1195481"/>
                  <a:gd name="connsiteY2" fmla="*/ 823580 h 1145578"/>
                  <a:gd name="connsiteX3" fmla="*/ 1101063 w 1195481"/>
                  <a:gd name="connsiteY3" fmla="*/ 88776 h 1145578"/>
                  <a:gd name="connsiteX4" fmla="*/ 78720 w 1195481"/>
                  <a:gd name="connsiteY4" fmla="*/ 0 h 1145578"/>
                  <a:gd name="connsiteX5" fmla="*/ 1116761 w 1195481"/>
                  <a:gd name="connsiteY5" fmla="*/ 0 h 1145578"/>
                  <a:gd name="connsiteX6" fmla="*/ 1195481 w 1195481"/>
                  <a:gd name="connsiteY6" fmla="*/ 78720 h 1145578"/>
                  <a:gd name="connsiteX7" fmla="*/ 1195481 w 1195481"/>
                  <a:gd name="connsiteY7" fmla="*/ 849359 h 1145578"/>
                  <a:gd name="connsiteX8" fmla="*/ 1116761 w 1195481"/>
                  <a:gd name="connsiteY8" fmla="*/ 928079 h 1145578"/>
                  <a:gd name="connsiteX9" fmla="*/ 764850 w 1195481"/>
                  <a:gd name="connsiteY9" fmla="*/ 928079 h 1145578"/>
                  <a:gd name="connsiteX10" fmla="*/ 750694 w 1195481"/>
                  <a:gd name="connsiteY10" fmla="*/ 979792 h 1145578"/>
                  <a:gd name="connsiteX11" fmla="*/ 797664 w 1195481"/>
                  <a:gd name="connsiteY11" fmla="*/ 1071323 h 1145578"/>
                  <a:gd name="connsiteX12" fmla="*/ 798890 w 1195481"/>
                  <a:gd name="connsiteY12" fmla="*/ 1071697 h 1145578"/>
                  <a:gd name="connsiteX13" fmla="*/ 980167 w 1195481"/>
                  <a:gd name="connsiteY13" fmla="*/ 1071697 h 1145578"/>
                  <a:gd name="connsiteX14" fmla="*/ 980167 w 1195481"/>
                  <a:gd name="connsiteY14" fmla="*/ 1145578 h 1145578"/>
                  <a:gd name="connsiteX15" fmla="*/ 215314 w 1195481"/>
                  <a:gd name="connsiteY15" fmla="*/ 1145578 h 1145578"/>
                  <a:gd name="connsiteX16" fmla="*/ 215314 w 1195481"/>
                  <a:gd name="connsiteY16" fmla="*/ 1071697 h 1145578"/>
                  <a:gd name="connsiteX17" fmla="*/ 400035 w 1195481"/>
                  <a:gd name="connsiteY17" fmla="*/ 1071697 h 1145578"/>
                  <a:gd name="connsiteX18" fmla="*/ 413581 w 1195481"/>
                  <a:gd name="connsiteY18" fmla="*/ 1064938 h 1145578"/>
                  <a:gd name="connsiteX19" fmla="*/ 449684 w 1195481"/>
                  <a:gd name="connsiteY19" fmla="*/ 983998 h 1145578"/>
                  <a:gd name="connsiteX20" fmla="*/ 435734 w 1195481"/>
                  <a:gd name="connsiteY20" fmla="*/ 928079 h 1145578"/>
                  <a:gd name="connsiteX21" fmla="*/ 78720 w 1195481"/>
                  <a:gd name="connsiteY21" fmla="*/ 928079 h 1145578"/>
                  <a:gd name="connsiteX22" fmla="*/ 0 w 1195481"/>
                  <a:gd name="connsiteY22" fmla="*/ 849359 h 1145578"/>
                  <a:gd name="connsiteX23" fmla="*/ 0 w 1195481"/>
                  <a:gd name="connsiteY23" fmla="*/ 78720 h 1145578"/>
                  <a:gd name="connsiteX24" fmla="*/ 78720 w 1195481"/>
                  <a:gd name="connsiteY24" fmla="*/ 0 h 11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95481" h="1145578">
                    <a:moveTo>
                      <a:pt x="94418" y="88776"/>
                    </a:moveTo>
                    <a:lnTo>
                      <a:pt x="94418" y="823580"/>
                    </a:lnTo>
                    <a:lnTo>
                      <a:pt x="1101063" y="823580"/>
                    </a:lnTo>
                    <a:lnTo>
                      <a:pt x="1101063" y="88776"/>
                    </a:lnTo>
                    <a:close/>
                    <a:moveTo>
                      <a:pt x="78720" y="0"/>
                    </a:moveTo>
                    <a:lnTo>
                      <a:pt x="1116761" y="0"/>
                    </a:lnTo>
                    <a:cubicBezTo>
                      <a:pt x="1160237" y="0"/>
                      <a:pt x="1195481" y="35244"/>
                      <a:pt x="1195481" y="78720"/>
                    </a:cubicBezTo>
                    <a:lnTo>
                      <a:pt x="1195481" y="849359"/>
                    </a:lnTo>
                    <a:cubicBezTo>
                      <a:pt x="1195481" y="892835"/>
                      <a:pt x="1160237" y="928079"/>
                      <a:pt x="1116761" y="928079"/>
                    </a:cubicBezTo>
                    <a:lnTo>
                      <a:pt x="764850" y="928079"/>
                    </a:lnTo>
                    <a:lnTo>
                      <a:pt x="750694" y="979792"/>
                    </a:lnTo>
                    <a:cubicBezTo>
                      <a:pt x="742341" y="1019694"/>
                      <a:pt x="746997" y="1050793"/>
                      <a:pt x="797664" y="1071323"/>
                    </a:cubicBezTo>
                    <a:lnTo>
                      <a:pt x="798890" y="1071697"/>
                    </a:lnTo>
                    <a:lnTo>
                      <a:pt x="980167" y="1071697"/>
                    </a:lnTo>
                    <a:lnTo>
                      <a:pt x="980167" y="1145578"/>
                    </a:lnTo>
                    <a:lnTo>
                      <a:pt x="215314" y="1145578"/>
                    </a:lnTo>
                    <a:lnTo>
                      <a:pt x="215314" y="1071697"/>
                    </a:lnTo>
                    <a:lnTo>
                      <a:pt x="400035" y="1071697"/>
                    </a:lnTo>
                    <a:lnTo>
                      <a:pt x="413581" y="1064938"/>
                    </a:lnTo>
                    <a:cubicBezTo>
                      <a:pt x="443736" y="1045180"/>
                      <a:pt x="452612" y="1017707"/>
                      <a:pt x="449684" y="983998"/>
                    </a:cubicBezTo>
                    <a:lnTo>
                      <a:pt x="435734" y="928079"/>
                    </a:lnTo>
                    <a:lnTo>
                      <a:pt x="78720" y="928079"/>
                    </a:lnTo>
                    <a:cubicBezTo>
                      <a:pt x="35244" y="928079"/>
                      <a:pt x="0" y="892835"/>
                      <a:pt x="0" y="849359"/>
                    </a:cubicBezTo>
                    <a:lnTo>
                      <a:pt x="0" y="78720"/>
                    </a:lnTo>
                    <a:cubicBezTo>
                      <a:pt x="0" y="35244"/>
                      <a:pt x="35244" y="0"/>
                      <a:pt x="7872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24134778-0E3C-4EBE-AEE4-DABA83AE94D6}"/>
                  </a:ext>
                </a:extLst>
              </p:cNvPr>
              <p:cNvSpPr/>
              <p:nvPr/>
            </p:nvSpPr>
            <p:spPr bwMode="auto">
              <a:xfrm>
                <a:off x="10530324" y="1968973"/>
                <a:ext cx="446833" cy="424920"/>
              </a:xfrm>
              <a:custGeom>
                <a:avLst/>
                <a:gdLst>
                  <a:gd name="connsiteX0" fmla="*/ 837838 w 1565503"/>
                  <a:gd name="connsiteY0" fmla="*/ 856038 h 1488728"/>
                  <a:gd name="connsiteX1" fmla="*/ 1136765 w 1565503"/>
                  <a:gd name="connsiteY1" fmla="*/ 856038 h 1488728"/>
                  <a:gd name="connsiteX2" fmla="*/ 1136765 w 1565503"/>
                  <a:gd name="connsiteY2" fmla="*/ 1485349 h 1488728"/>
                  <a:gd name="connsiteX3" fmla="*/ 837838 w 1565503"/>
                  <a:gd name="connsiteY3" fmla="*/ 1485349 h 1488728"/>
                  <a:gd name="connsiteX4" fmla="*/ 0 w 1565503"/>
                  <a:gd name="connsiteY4" fmla="*/ 757688 h 1488728"/>
                  <a:gd name="connsiteX5" fmla="*/ 298927 w 1565503"/>
                  <a:gd name="connsiteY5" fmla="*/ 757688 h 1488728"/>
                  <a:gd name="connsiteX6" fmla="*/ 298927 w 1565503"/>
                  <a:gd name="connsiteY6" fmla="*/ 1488724 h 1488728"/>
                  <a:gd name="connsiteX7" fmla="*/ 0 w 1565503"/>
                  <a:gd name="connsiteY7" fmla="*/ 1488724 h 1488728"/>
                  <a:gd name="connsiteX8" fmla="*/ 1230624 w 1565503"/>
                  <a:gd name="connsiteY8" fmla="*/ 642542 h 1488728"/>
                  <a:gd name="connsiteX9" fmla="*/ 1529551 w 1565503"/>
                  <a:gd name="connsiteY9" fmla="*/ 642542 h 1488728"/>
                  <a:gd name="connsiteX10" fmla="*/ 1529551 w 1565503"/>
                  <a:gd name="connsiteY10" fmla="*/ 1488728 h 1488728"/>
                  <a:gd name="connsiteX11" fmla="*/ 1230624 w 1565503"/>
                  <a:gd name="connsiteY11" fmla="*/ 1488728 h 1488728"/>
                  <a:gd name="connsiteX12" fmla="*/ 418915 w 1565503"/>
                  <a:gd name="connsiteY12" fmla="*/ 489259 h 1488728"/>
                  <a:gd name="connsiteX13" fmla="*/ 717842 w 1565503"/>
                  <a:gd name="connsiteY13" fmla="*/ 489259 h 1488728"/>
                  <a:gd name="connsiteX14" fmla="*/ 717842 w 1565503"/>
                  <a:gd name="connsiteY14" fmla="*/ 1488372 h 1488728"/>
                  <a:gd name="connsiteX15" fmla="*/ 418915 w 1565503"/>
                  <a:gd name="connsiteY15" fmla="*/ 1488372 h 1488728"/>
                  <a:gd name="connsiteX16" fmla="*/ 670227 w 1565503"/>
                  <a:gd name="connsiteY16" fmla="*/ 0 h 1488728"/>
                  <a:gd name="connsiteX17" fmla="*/ 784899 w 1565503"/>
                  <a:gd name="connsiteY17" fmla="*/ 114671 h 1488728"/>
                  <a:gd name="connsiteX18" fmla="*/ 775888 w 1565503"/>
                  <a:gd name="connsiteY18" fmla="*/ 159306 h 1488728"/>
                  <a:gd name="connsiteX19" fmla="*/ 756402 w 1565503"/>
                  <a:gd name="connsiteY19" fmla="*/ 188206 h 1488728"/>
                  <a:gd name="connsiteX20" fmla="*/ 927888 w 1565503"/>
                  <a:gd name="connsiteY20" fmla="*/ 412654 h 1488728"/>
                  <a:gd name="connsiteX21" fmla="*/ 963825 w 1565503"/>
                  <a:gd name="connsiteY21" fmla="*/ 405399 h 1488728"/>
                  <a:gd name="connsiteX22" fmla="*/ 1008461 w 1565503"/>
                  <a:gd name="connsiteY22" fmla="*/ 414410 h 1488728"/>
                  <a:gd name="connsiteX23" fmla="*/ 1038377 w 1565503"/>
                  <a:gd name="connsiteY23" fmla="*/ 434580 h 1488728"/>
                  <a:gd name="connsiteX24" fmla="*/ 1346641 w 1565503"/>
                  <a:gd name="connsiteY24" fmla="*/ 196466 h 1488728"/>
                  <a:gd name="connsiteX25" fmla="*/ 1345170 w 1565503"/>
                  <a:gd name="connsiteY25" fmla="*/ 194285 h 1488728"/>
                  <a:gd name="connsiteX26" fmla="*/ 1336159 w 1565503"/>
                  <a:gd name="connsiteY26" fmla="*/ 149650 h 1488728"/>
                  <a:gd name="connsiteX27" fmla="*/ 1450831 w 1565503"/>
                  <a:gd name="connsiteY27" fmla="*/ 34979 h 1488728"/>
                  <a:gd name="connsiteX28" fmla="*/ 1565503 w 1565503"/>
                  <a:gd name="connsiteY28" fmla="*/ 149650 h 1488728"/>
                  <a:gd name="connsiteX29" fmla="*/ 1450831 w 1565503"/>
                  <a:gd name="connsiteY29" fmla="*/ 264321 h 1488728"/>
                  <a:gd name="connsiteX30" fmla="*/ 1406195 w 1565503"/>
                  <a:gd name="connsiteY30" fmla="*/ 255310 h 1488728"/>
                  <a:gd name="connsiteX31" fmla="*/ 1398995 w 1565503"/>
                  <a:gd name="connsiteY31" fmla="*/ 250455 h 1488728"/>
                  <a:gd name="connsiteX32" fmla="*/ 1074646 w 1565503"/>
                  <a:gd name="connsiteY32" fmla="*/ 500994 h 1488728"/>
                  <a:gd name="connsiteX33" fmla="*/ 1078497 w 1565503"/>
                  <a:gd name="connsiteY33" fmla="*/ 520070 h 1488728"/>
                  <a:gd name="connsiteX34" fmla="*/ 963825 w 1565503"/>
                  <a:gd name="connsiteY34" fmla="*/ 634741 h 1488728"/>
                  <a:gd name="connsiteX35" fmla="*/ 849153 w 1565503"/>
                  <a:gd name="connsiteY35" fmla="*/ 520070 h 1488728"/>
                  <a:gd name="connsiteX36" fmla="*/ 858164 w 1565503"/>
                  <a:gd name="connsiteY36" fmla="*/ 475435 h 1488728"/>
                  <a:gd name="connsiteX37" fmla="*/ 869247 w 1565503"/>
                  <a:gd name="connsiteY37" fmla="*/ 458997 h 1488728"/>
                  <a:gd name="connsiteX38" fmla="*/ 690636 w 1565503"/>
                  <a:gd name="connsiteY38" fmla="*/ 225222 h 1488728"/>
                  <a:gd name="connsiteX39" fmla="*/ 670227 w 1565503"/>
                  <a:gd name="connsiteY39" fmla="*/ 229342 h 1488728"/>
                  <a:gd name="connsiteX40" fmla="*/ 625591 w 1565503"/>
                  <a:gd name="connsiteY40" fmla="*/ 220331 h 1488728"/>
                  <a:gd name="connsiteX41" fmla="*/ 602819 w 1565503"/>
                  <a:gd name="connsiteY41" fmla="*/ 204977 h 1488728"/>
                  <a:gd name="connsiteX42" fmla="*/ 253092 w 1565503"/>
                  <a:gd name="connsiteY42" fmla="*/ 475118 h 1488728"/>
                  <a:gd name="connsiteX43" fmla="*/ 259559 w 1565503"/>
                  <a:gd name="connsiteY43" fmla="*/ 507149 h 1488728"/>
                  <a:gd name="connsiteX44" fmla="*/ 144887 w 1565503"/>
                  <a:gd name="connsiteY44" fmla="*/ 621820 h 1488728"/>
                  <a:gd name="connsiteX45" fmla="*/ 30215 w 1565503"/>
                  <a:gd name="connsiteY45" fmla="*/ 507149 h 1488728"/>
                  <a:gd name="connsiteX46" fmla="*/ 144887 w 1565503"/>
                  <a:gd name="connsiteY46" fmla="*/ 392478 h 1488728"/>
                  <a:gd name="connsiteX47" fmla="*/ 189523 w 1565503"/>
                  <a:gd name="connsiteY47" fmla="*/ 401489 h 1488728"/>
                  <a:gd name="connsiteX48" fmla="*/ 209087 w 1565503"/>
                  <a:gd name="connsiteY48" fmla="*/ 414680 h 1488728"/>
                  <a:gd name="connsiteX49" fmla="*/ 561211 w 1565503"/>
                  <a:gd name="connsiteY49" fmla="*/ 142687 h 1488728"/>
                  <a:gd name="connsiteX50" fmla="*/ 555555 w 1565503"/>
                  <a:gd name="connsiteY50" fmla="*/ 114671 h 1488728"/>
                  <a:gd name="connsiteX51" fmla="*/ 670227 w 1565503"/>
                  <a:gd name="connsiteY51" fmla="*/ 0 h 14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65503" h="1488728">
                    <a:moveTo>
                      <a:pt x="837838" y="856038"/>
                    </a:moveTo>
                    <a:lnTo>
                      <a:pt x="1136765" y="856038"/>
                    </a:lnTo>
                    <a:lnTo>
                      <a:pt x="1136765" y="1485349"/>
                    </a:lnTo>
                    <a:lnTo>
                      <a:pt x="837838" y="1485349"/>
                    </a:lnTo>
                    <a:close/>
                    <a:moveTo>
                      <a:pt x="0" y="757688"/>
                    </a:moveTo>
                    <a:lnTo>
                      <a:pt x="298927" y="757688"/>
                    </a:lnTo>
                    <a:lnTo>
                      <a:pt x="298927" y="1488724"/>
                    </a:lnTo>
                    <a:lnTo>
                      <a:pt x="0" y="1488724"/>
                    </a:lnTo>
                    <a:close/>
                    <a:moveTo>
                      <a:pt x="1230624" y="642542"/>
                    </a:moveTo>
                    <a:lnTo>
                      <a:pt x="1529551" y="642542"/>
                    </a:lnTo>
                    <a:lnTo>
                      <a:pt x="1529551" y="1488728"/>
                    </a:lnTo>
                    <a:lnTo>
                      <a:pt x="1230624" y="1488728"/>
                    </a:lnTo>
                    <a:close/>
                    <a:moveTo>
                      <a:pt x="418915" y="489259"/>
                    </a:moveTo>
                    <a:lnTo>
                      <a:pt x="717842" y="489259"/>
                    </a:lnTo>
                    <a:lnTo>
                      <a:pt x="717842" y="1488372"/>
                    </a:lnTo>
                    <a:lnTo>
                      <a:pt x="418915" y="1488372"/>
                    </a:lnTo>
                    <a:close/>
                    <a:moveTo>
                      <a:pt x="670227" y="0"/>
                    </a:moveTo>
                    <a:cubicBezTo>
                      <a:pt x="733559" y="0"/>
                      <a:pt x="784899" y="51340"/>
                      <a:pt x="784899" y="114671"/>
                    </a:cubicBezTo>
                    <a:cubicBezTo>
                      <a:pt x="784899" y="130504"/>
                      <a:pt x="781690" y="145587"/>
                      <a:pt x="775888" y="159306"/>
                    </a:cubicBezTo>
                    <a:lnTo>
                      <a:pt x="756402" y="188206"/>
                    </a:lnTo>
                    <a:lnTo>
                      <a:pt x="927888" y="412654"/>
                    </a:lnTo>
                    <a:lnTo>
                      <a:pt x="963825" y="405399"/>
                    </a:lnTo>
                    <a:cubicBezTo>
                      <a:pt x="979658" y="405399"/>
                      <a:pt x="994742" y="408608"/>
                      <a:pt x="1008461" y="414410"/>
                    </a:cubicBezTo>
                    <a:lnTo>
                      <a:pt x="1038377" y="434580"/>
                    </a:lnTo>
                    <a:lnTo>
                      <a:pt x="1346641" y="196466"/>
                    </a:lnTo>
                    <a:lnTo>
                      <a:pt x="1345170" y="194285"/>
                    </a:lnTo>
                    <a:cubicBezTo>
                      <a:pt x="1339368" y="180566"/>
                      <a:pt x="1336159" y="165483"/>
                      <a:pt x="1336159" y="149650"/>
                    </a:cubicBezTo>
                    <a:cubicBezTo>
                      <a:pt x="1336159" y="86319"/>
                      <a:pt x="1387499" y="34979"/>
                      <a:pt x="1450831" y="34979"/>
                    </a:cubicBezTo>
                    <a:cubicBezTo>
                      <a:pt x="1514163" y="34979"/>
                      <a:pt x="1565503" y="86319"/>
                      <a:pt x="1565503" y="149650"/>
                    </a:cubicBezTo>
                    <a:cubicBezTo>
                      <a:pt x="1565503" y="212981"/>
                      <a:pt x="1514163" y="264321"/>
                      <a:pt x="1450831" y="264321"/>
                    </a:cubicBezTo>
                    <a:cubicBezTo>
                      <a:pt x="1434998" y="264321"/>
                      <a:pt x="1419914" y="261112"/>
                      <a:pt x="1406195" y="255310"/>
                    </a:cubicBezTo>
                    <a:lnTo>
                      <a:pt x="1398995" y="250455"/>
                    </a:lnTo>
                    <a:lnTo>
                      <a:pt x="1074646" y="500994"/>
                    </a:lnTo>
                    <a:lnTo>
                      <a:pt x="1078497" y="520070"/>
                    </a:lnTo>
                    <a:cubicBezTo>
                      <a:pt x="1078497" y="583401"/>
                      <a:pt x="1027157" y="634741"/>
                      <a:pt x="963825" y="634741"/>
                    </a:cubicBezTo>
                    <a:cubicBezTo>
                      <a:pt x="900493" y="634741"/>
                      <a:pt x="849153" y="583401"/>
                      <a:pt x="849153" y="520070"/>
                    </a:cubicBezTo>
                    <a:cubicBezTo>
                      <a:pt x="849153" y="504237"/>
                      <a:pt x="852362" y="489154"/>
                      <a:pt x="858164" y="475435"/>
                    </a:cubicBezTo>
                    <a:lnTo>
                      <a:pt x="869247" y="458997"/>
                    </a:lnTo>
                    <a:lnTo>
                      <a:pt x="690636" y="225222"/>
                    </a:lnTo>
                    <a:lnTo>
                      <a:pt x="670227" y="229342"/>
                    </a:lnTo>
                    <a:cubicBezTo>
                      <a:pt x="654394" y="229342"/>
                      <a:pt x="639311" y="226133"/>
                      <a:pt x="625591" y="220331"/>
                    </a:cubicBezTo>
                    <a:lnTo>
                      <a:pt x="602819" y="204977"/>
                    </a:lnTo>
                    <a:lnTo>
                      <a:pt x="253092" y="475118"/>
                    </a:lnTo>
                    <a:lnTo>
                      <a:pt x="259559" y="507149"/>
                    </a:lnTo>
                    <a:cubicBezTo>
                      <a:pt x="259559" y="570480"/>
                      <a:pt x="208219" y="621820"/>
                      <a:pt x="144887" y="621820"/>
                    </a:cubicBezTo>
                    <a:cubicBezTo>
                      <a:pt x="81555" y="621820"/>
                      <a:pt x="30215" y="570480"/>
                      <a:pt x="30215" y="507149"/>
                    </a:cubicBezTo>
                    <a:cubicBezTo>
                      <a:pt x="30215" y="443818"/>
                      <a:pt x="81555" y="392478"/>
                      <a:pt x="144887" y="392478"/>
                    </a:cubicBezTo>
                    <a:cubicBezTo>
                      <a:pt x="160720" y="392478"/>
                      <a:pt x="175804" y="395687"/>
                      <a:pt x="189523" y="401489"/>
                    </a:cubicBezTo>
                    <a:lnTo>
                      <a:pt x="209087" y="414680"/>
                    </a:lnTo>
                    <a:lnTo>
                      <a:pt x="561211" y="142687"/>
                    </a:lnTo>
                    <a:lnTo>
                      <a:pt x="555555" y="114671"/>
                    </a:lnTo>
                    <a:cubicBezTo>
                      <a:pt x="555555" y="51340"/>
                      <a:pt x="606895" y="0"/>
                      <a:pt x="670227"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A40C4B1B-DAD0-46E4-9D2E-F45B3F438E44}"/>
              </a:ext>
            </a:extLst>
          </p:cNvPr>
          <p:cNvGrpSpPr/>
          <p:nvPr/>
        </p:nvGrpSpPr>
        <p:grpSpPr>
          <a:xfrm>
            <a:off x="6368691" y="5040764"/>
            <a:ext cx="5029200" cy="1645920"/>
            <a:chOff x="6368691" y="5040764"/>
            <a:chExt cx="5029200" cy="1645920"/>
          </a:xfrm>
        </p:grpSpPr>
        <p:sp>
          <p:nvSpPr>
            <p:cNvPr id="22" name="Rectangle 21">
              <a:extLst>
                <a:ext uri="{FF2B5EF4-FFF2-40B4-BE49-F238E27FC236}">
                  <a16:creationId xmlns:a16="http://schemas.microsoft.com/office/drawing/2014/main" id="{3EC05D19-99EA-466F-8543-6DDC1BB46A6F}"/>
                </a:ext>
              </a:extLst>
            </p:cNvPr>
            <p:cNvSpPr/>
            <p:nvPr/>
          </p:nvSpPr>
          <p:spPr bwMode="auto">
            <a:xfrm>
              <a:off x="6368691" y="5040764"/>
              <a:ext cx="5029200" cy="1645920"/>
            </a:xfrm>
            <a:prstGeom prst="rect">
              <a:avLst/>
            </a:prstGeom>
            <a:solidFill>
              <a:srgbClr val="FFFFFF">
                <a:lumMod val="95000"/>
              </a:srgbClr>
            </a:solidFill>
            <a:ln w="3175" cap="flat" cmpd="sng" algn="ctr">
              <a:noFill/>
              <a:prstDash val="solid"/>
            </a:ln>
            <a:effectLst/>
          </p:spPr>
          <p:txBody>
            <a:bodyPr lIns="182880" tIns="182880" rIns="182880" bIns="182880" rtlCol="0" anchor="t" anchorCtr="0"/>
            <a:lstStyle/>
            <a:p>
              <a:pPr marL="0" marR="0" lvl="0" indent="0" defTabSz="932384"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UI"/>
                  <a:cs typeface="Segoe UI Semibold" panose="020B0702040204020203" pitchFamily="34" charset="0"/>
                </a:rPr>
                <a:t>Azure IoT Security partners</a:t>
              </a:r>
            </a:p>
            <a:p>
              <a:pPr marL="0" marR="0" lvl="0" indent="0" defTabSz="932384"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rPr>
                <a:t>IoT security auditors program</a:t>
              </a:r>
              <a:endParaRPr kumimoji="0" lang="en-US" sz="2400" b="0" i="0" u="none" strike="noStrike" kern="0" cap="none" spc="0" normalizeH="0" baseline="0" noProof="0" dirty="0">
                <a:ln>
                  <a:noFill/>
                </a:ln>
                <a:solidFill>
                  <a:srgbClr val="505050"/>
                </a:solidFill>
                <a:effectLst/>
                <a:uLnTx/>
                <a:uFillTx/>
                <a:latin typeface="Segoe UI Light"/>
                <a:cs typeface="Segoe UI Semibold" panose="020B0702040204020203" pitchFamily="34" charset="0"/>
              </a:endParaRPr>
            </a:p>
          </p:txBody>
        </p:sp>
        <p:sp>
          <p:nvSpPr>
            <p:cNvPr id="23" name="Freeform 94">
              <a:extLst>
                <a:ext uri="{FF2B5EF4-FFF2-40B4-BE49-F238E27FC236}">
                  <a16:creationId xmlns:a16="http://schemas.microsoft.com/office/drawing/2014/main" id="{D3BA5C60-E4F9-4846-BE99-4E4E1E570EA5}"/>
                </a:ext>
              </a:extLst>
            </p:cNvPr>
            <p:cNvSpPr>
              <a:spLocks noChangeAspect="1"/>
            </p:cNvSpPr>
            <p:nvPr/>
          </p:nvSpPr>
          <p:spPr bwMode="auto">
            <a:xfrm>
              <a:off x="10339085" y="5521728"/>
              <a:ext cx="631388" cy="71075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marL="0" marR="0" lvl="0" indent="0" algn="ctr" defTabSz="913512" eaLnBrk="1" fontAlgn="base" latinLnBrk="0" hangingPunct="1">
                <a:lnSpc>
                  <a:spcPct val="100000"/>
                </a:lnSpc>
                <a:spcBef>
                  <a:spcPct val="0"/>
                </a:spcBef>
                <a:spcAft>
                  <a:spcPct val="0"/>
                </a:spcAft>
                <a:buClrTx/>
                <a:buSzTx/>
                <a:buFontTx/>
                <a:buNone/>
                <a:tabLst/>
                <a:defRPr/>
              </a:pPr>
              <a:endParaRPr kumimoji="0" lang="en-US" sz="918" b="0" i="0" u="none" strike="noStrike" kern="0" cap="none" spc="-5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F2A460C1-7333-4197-B608-10AB494600EC}"/>
              </a:ext>
            </a:extLst>
          </p:cNvPr>
          <p:cNvGrpSpPr/>
          <p:nvPr/>
        </p:nvGrpSpPr>
        <p:grpSpPr>
          <a:xfrm>
            <a:off x="1111069" y="1335276"/>
            <a:ext cx="5029200" cy="1645920"/>
            <a:chOff x="1111069" y="1335276"/>
            <a:chExt cx="5029200" cy="1645920"/>
          </a:xfrm>
        </p:grpSpPr>
        <p:sp>
          <p:nvSpPr>
            <p:cNvPr id="25" name="Rectangle 24">
              <a:extLst>
                <a:ext uri="{FF2B5EF4-FFF2-40B4-BE49-F238E27FC236}">
                  <a16:creationId xmlns:a16="http://schemas.microsoft.com/office/drawing/2014/main" id="{206453BB-D653-45E7-A395-EC4205E5B5A1}"/>
                </a:ext>
              </a:extLst>
            </p:cNvPr>
            <p:cNvSpPr/>
            <p:nvPr/>
          </p:nvSpPr>
          <p:spPr bwMode="auto">
            <a:xfrm>
              <a:off x="1111069" y="1335276"/>
              <a:ext cx="5029200" cy="1645920"/>
            </a:xfrm>
            <a:prstGeom prst="rect">
              <a:avLst/>
            </a:prstGeom>
            <a:solidFill>
              <a:srgbClr val="0070C0"/>
            </a:solidFill>
            <a:ln w="3175" cap="flat" cmpd="sng" algn="ctr">
              <a:noFill/>
              <a:prstDash val="solid"/>
            </a:ln>
            <a:effectLst/>
          </p:spPr>
          <p:txBody>
            <a:bodyPr lIns="182880" tIns="182880" rIns="182880" bIns="182880" rtlCol="0" anchor="t" anchorCtr="0"/>
            <a:lstStyle/>
            <a:p>
              <a:pPr marL="0" marR="0" lvl="0" indent="0" defTabSz="932384"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a:cs typeface="Segoe UI Semibold" panose="020B0702040204020203" pitchFamily="34" charset="0"/>
                </a:rPr>
                <a:t>Azure IoT Edge</a:t>
              </a:r>
              <a:br>
                <a:rPr kumimoji="0" lang="en-US" sz="24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Securely distribute cloud intelligence</a:t>
              </a:r>
              <a:b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Light"/>
                  <a:cs typeface="Segoe UI Semibold" panose="020B0702040204020203" pitchFamily="34" charset="0"/>
                </a:rPr>
                <a:t>locally, and at scale</a:t>
              </a:r>
            </a:p>
          </p:txBody>
        </p:sp>
        <p:sp>
          <p:nvSpPr>
            <p:cNvPr id="26" name="Freeform 25">
              <a:extLst>
                <a:ext uri="{FF2B5EF4-FFF2-40B4-BE49-F238E27FC236}">
                  <a16:creationId xmlns:a16="http://schemas.microsoft.com/office/drawing/2014/main" id="{1385D407-2C4D-4E97-AB56-605DD306F362}"/>
                </a:ext>
              </a:extLst>
            </p:cNvPr>
            <p:cNvSpPr>
              <a:spLocks noEditPoints="1"/>
            </p:cNvSpPr>
            <p:nvPr/>
          </p:nvSpPr>
          <p:spPr bwMode="auto">
            <a:xfrm>
              <a:off x="5094757" y="1827227"/>
              <a:ext cx="731520" cy="731520"/>
            </a:xfrm>
            <a:custGeom>
              <a:avLst/>
              <a:gdLst>
                <a:gd name="T0" fmla="*/ 876 w 945"/>
                <a:gd name="T1" fmla="*/ 641 h 1031"/>
                <a:gd name="T2" fmla="*/ 889 w 945"/>
                <a:gd name="T3" fmla="*/ 423 h 1031"/>
                <a:gd name="T4" fmla="*/ 945 w 945"/>
                <a:gd name="T5" fmla="*/ 335 h 1031"/>
                <a:gd name="T6" fmla="*/ 847 w 945"/>
                <a:gd name="T7" fmla="*/ 236 h 1031"/>
                <a:gd name="T8" fmla="*/ 795 w 945"/>
                <a:gd name="T9" fmla="*/ 251 h 1031"/>
                <a:gd name="T10" fmla="*/ 558 w 945"/>
                <a:gd name="T11" fmla="*/ 115 h 1031"/>
                <a:gd name="T12" fmla="*/ 560 w 945"/>
                <a:gd name="T13" fmla="*/ 98 h 1031"/>
                <a:gd name="T14" fmla="*/ 461 w 945"/>
                <a:gd name="T15" fmla="*/ 0 h 1031"/>
                <a:gd name="T16" fmla="*/ 363 w 945"/>
                <a:gd name="T17" fmla="*/ 98 h 1031"/>
                <a:gd name="T18" fmla="*/ 363 w 945"/>
                <a:gd name="T19" fmla="*/ 106 h 1031"/>
                <a:gd name="T20" fmla="*/ 176 w 945"/>
                <a:gd name="T21" fmla="*/ 230 h 1031"/>
                <a:gd name="T22" fmla="*/ 124 w 945"/>
                <a:gd name="T23" fmla="*/ 215 h 1031"/>
                <a:gd name="T24" fmla="*/ 26 w 945"/>
                <a:gd name="T25" fmla="*/ 313 h 1031"/>
                <a:gd name="T26" fmla="*/ 72 w 945"/>
                <a:gd name="T27" fmla="*/ 397 h 1031"/>
                <a:gd name="T28" fmla="*/ 59 w 945"/>
                <a:gd name="T29" fmla="*/ 625 h 1031"/>
                <a:gd name="T30" fmla="*/ 0 w 945"/>
                <a:gd name="T31" fmla="*/ 715 h 1031"/>
                <a:gd name="T32" fmla="*/ 98 w 945"/>
                <a:gd name="T33" fmla="*/ 813 h 1031"/>
                <a:gd name="T34" fmla="*/ 155 w 945"/>
                <a:gd name="T35" fmla="*/ 794 h 1031"/>
                <a:gd name="T36" fmla="*/ 397 w 945"/>
                <a:gd name="T37" fmla="*/ 933 h 1031"/>
                <a:gd name="T38" fmla="*/ 495 w 945"/>
                <a:gd name="T39" fmla="*/ 1031 h 1031"/>
                <a:gd name="T40" fmla="*/ 593 w 945"/>
                <a:gd name="T41" fmla="*/ 933 h 1031"/>
                <a:gd name="T42" fmla="*/ 778 w 945"/>
                <a:gd name="T43" fmla="*/ 811 h 1031"/>
                <a:gd name="T44" fmla="*/ 823 w 945"/>
                <a:gd name="T45" fmla="*/ 822 h 1031"/>
                <a:gd name="T46" fmla="*/ 921 w 945"/>
                <a:gd name="T47" fmla="*/ 724 h 1031"/>
                <a:gd name="T48" fmla="*/ 876 w 945"/>
                <a:gd name="T49" fmla="*/ 641 h 1031"/>
                <a:gd name="T50" fmla="*/ 461 w 945"/>
                <a:gd name="T51" fmla="*/ 196 h 1031"/>
                <a:gd name="T52" fmla="*/ 529 w 945"/>
                <a:gd name="T53" fmla="*/ 169 h 1031"/>
                <a:gd name="T54" fmla="*/ 755 w 945"/>
                <a:gd name="T55" fmla="*/ 300 h 1031"/>
                <a:gd name="T56" fmla="*/ 748 w 945"/>
                <a:gd name="T57" fmla="*/ 335 h 1031"/>
                <a:gd name="T58" fmla="*/ 826 w 945"/>
                <a:gd name="T59" fmla="*/ 431 h 1031"/>
                <a:gd name="T60" fmla="*/ 815 w 945"/>
                <a:gd name="T61" fmla="*/ 626 h 1031"/>
                <a:gd name="T62" fmla="*/ 724 w 945"/>
                <a:gd name="T63" fmla="*/ 724 h 1031"/>
                <a:gd name="T64" fmla="*/ 734 w 945"/>
                <a:gd name="T65" fmla="*/ 766 h 1031"/>
                <a:gd name="T66" fmla="*/ 572 w 945"/>
                <a:gd name="T67" fmla="*/ 872 h 1031"/>
                <a:gd name="T68" fmla="*/ 495 w 945"/>
                <a:gd name="T69" fmla="*/ 834 h 1031"/>
                <a:gd name="T70" fmla="*/ 417 w 945"/>
                <a:gd name="T71" fmla="*/ 873 h 1031"/>
                <a:gd name="T72" fmla="*/ 192 w 945"/>
                <a:gd name="T73" fmla="*/ 743 h 1031"/>
                <a:gd name="T74" fmla="*/ 196 w 945"/>
                <a:gd name="T75" fmla="*/ 715 h 1031"/>
                <a:gd name="T76" fmla="*/ 121 w 945"/>
                <a:gd name="T77" fmla="*/ 619 h 1031"/>
                <a:gd name="T78" fmla="*/ 134 w 945"/>
                <a:gd name="T79" fmla="*/ 411 h 1031"/>
                <a:gd name="T80" fmla="*/ 222 w 945"/>
                <a:gd name="T81" fmla="*/ 313 h 1031"/>
                <a:gd name="T82" fmla="*/ 216 w 945"/>
                <a:gd name="T83" fmla="*/ 278 h 1031"/>
                <a:gd name="T84" fmla="*/ 388 w 945"/>
                <a:gd name="T85" fmla="*/ 164 h 1031"/>
                <a:gd name="T86" fmla="*/ 461 w 945"/>
                <a:gd name="T87" fmla="*/ 196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5" h="1031">
                  <a:moveTo>
                    <a:pt x="876" y="641"/>
                  </a:moveTo>
                  <a:cubicBezTo>
                    <a:pt x="889" y="423"/>
                    <a:pt x="889" y="423"/>
                    <a:pt x="889" y="423"/>
                  </a:cubicBezTo>
                  <a:cubicBezTo>
                    <a:pt x="922" y="407"/>
                    <a:pt x="945" y="374"/>
                    <a:pt x="945" y="335"/>
                  </a:cubicBezTo>
                  <a:cubicBezTo>
                    <a:pt x="945" y="280"/>
                    <a:pt x="901" y="236"/>
                    <a:pt x="847" y="236"/>
                  </a:cubicBezTo>
                  <a:cubicBezTo>
                    <a:pt x="827" y="236"/>
                    <a:pt x="810" y="242"/>
                    <a:pt x="795" y="251"/>
                  </a:cubicBezTo>
                  <a:cubicBezTo>
                    <a:pt x="558" y="115"/>
                    <a:pt x="558" y="115"/>
                    <a:pt x="558" y="115"/>
                  </a:cubicBezTo>
                  <a:cubicBezTo>
                    <a:pt x="559" y="109"/>
                    <a:pt x="560" y="104"/>
                    <a:pt x="560" y="98"/>
                  </a:cubicBezTo>
                  <a:cubicBezTo>
                    <a:pt x="560" y="44"/>
                    <a:pt x="516" y="0"/>
                    <a:pt x="461" y="0"/>
                  </a:cubicBezTo>
                  <a:cubicBezTo>
                    <a:pt x="407" y="0"/>
                    <a:pt x="363" y="44"/>
                    <a:pt x="363" y="98"/>
                  </a:cubicBezTo>
                  <a:cubicBezTo>
                    <a:pt x="363" y="100"/>
                    <a:pt x="363" y="103"/>
                    <a:pt x="363" y="106"/>
                  </a:cubicBezTo>
                  <a:cubicBezTo>
                    <a:pt x="176" y="230"/>
                    <a:pt x="176" y="230"/>
                    <a:pt x="176" y="230"/>
                  </a:cubicBezTo>
                  <a:cubicBezTo>
                    <a:pt x="161" y="221"/>
                    <a:pt x="143" y="215"/>
                    <a:pt x="124" y="215"/>
                  </a:cubicBezTo>
                  <a:cubicBezTo>
                    <a:pt x="70" y="215"/>
                    <a:pt x="26" y="259"/>
                    <a:pt x="26" y="313"/>
                  </a:cubicBezTo>
                  <a:cubicBezTo>
                    <a:pt x="26" y="349"/>
                    <a:pt x="45" y="379"/>
                    <a:pt x="72" y="397"/>
                  </a:cubicBezTo>
                  <a:cubicBezTo>
                    <a:pt x="59" y="625"/>
                    <a:pt x="59" y="625"/>
                    <a:pt x="59" y="625"/>
                  </a:cubicBezTo>
                  <a:cubicBezTo>
                    <a:pt x="24" y="640"/>
                    <a:pt x="0" y="674"/>
                    <a:pt x="0" y="715"/>
                  </a:cubicBezTo>
                  <a:cubicBezTo>
                    <a:pt x="0" y="769"/>
                    <a:pt x="44" y="813"/>
                    <a:pt x="98" y="813"/>
                  </a:cubicBezTo>
                  <a:cubicBezTo>
                    <a:pt x="119" y="813"/>
                    <a:pt x="139" y="806"/>
                    <a:pt x="155" y="794"/>
                  </a:cubicBezTo>
                  <a:cubicBezTo>
                    <a:pt x="397" y="933"/>
                    <a:pt x="397" y="933"/>
                    <a:pt x="397" y="933"/>
                  </a:cubicBezTo>
                  <a:cubicBezTo>
                    <a:pt x="397" y="987"/>
                    <a:pt x="441" y="1031"/>
                    <a:pt x="495" y="1031"/>
                  </a:cubicBezTo>
                  <a:cubicBezTo>
                    <a:pt x="549" y="1031"/>
                    <a:pt x="593" y="987"/>
                    <a:pt x="593" y="933"/>
                  </a:cubicBezTo>
                  <a:cubicBezTo>
                    <a:pt x="778" y="811"/>
                    <a:pt x="778" y="811"/>
                    <a:pt x="778" y="811"/>
                  </a:cubicBezTo>
                  <a:cubicBezTo>
                    <a:pt x="791" y="818"/>
                    <a:pt x="807" y="822"/>
                    <a:pt x="823" y="822"/>
                  </a:cubicBezTo>
                  <a:cubicBezTo>
                    <a:pt x="877" y="822"/>
                    <a:pt x="921" y="778"/>
                    <a:pt x="921" y="724"/>
                  </a:cubicBezTo>
                  <a:cubicBezTo>
                    <a:pt x="921" y="689"/>
                    <a:pt x="903" y="659"/>
                    <a:pt x="876" y="641"/>
                  </a:cubicBezTo>
                  <a:close/>
                  <a:moveTo>
                    <a:pt x="461" y="196"/>
                  </a:moveTo>
                  <a:cubicBezTo>
                    <a:pt x="487" y="196"/>
                    <a:pt x="511" y="186"/>
                    <a:pt x="529" y="169"/>
                  </a:cubicBezTo>
                  <a:cubicBezTo>
                    <a:pt x="755" y="300"/>
                    <a:pt x="755" y="300"/>
                    <a:pt x="755" y="300"/>
                  </a:cubicBezTo>
                  <a:cubicBezTo>
                    <a:pt x="751" y="311"/>
                    <a:pt x="748" y="322"/>
                    <a:pt x="748" y="335"/>
                  </a:cubicBezTo>
                  <a:cubicBezTo>
                    <a:pt x="748" y="382"/>
                    <a:pt x="782" y="421"/>
                    <a:pt x="826" y="431"/>
                  </a:cubicBezTo>
                  <a:cubicBezTo>
                    <a:pt x="815" y="626"/>
                    <a:pt x="815" y="626"/>
                    <a:pt x="815" y="626"/>
                  </a:cubicBezTo>
                  <a:cubicBezTo>
                    <a:pt x="764" y="630"/>
                    <a:pt x="724" y="672"/>
                    <a:pt x="724" y="724"/>
                  </a:cubicBezTo>
                  <a:cubicBezTo>
                    <a:pt x="724" y="739"/>
                    <a:pt x="728" y="753"/>
                    <a:pt x="734" y="766"/>
                  </a:cubicBezTo>
                  <a:cubicBezTo>
                    <a:pt x="572" y="872"/>
                    <a:pt x="572" y="872"/>
                    <a:pt x="572" y="872"/>
                  </a:cubicBezTo>
                  <a:cubicBezTo>
                    <a:pt x="554" y="849"/>
                    <a:pt x="526" y="834"/>
                    <a:pt x="495" y="834"/>
                  </a:cubicBezTo>
                  <a:cubicBezTo>
                    <a:pt x="463" y="834"/>
                    <a:pt x="435" y="850"/>
                    <a:pt x="417" y="873"/>
                  </a:cubicBezTo>
                  <a:cubicBezTo>
                    <a:pt x="192" y="743"/>
                    <a:pt x="192" y="743"/>
                    <a:pt x="192" y="743"/>
                  </a:cubicBezTo>
                  <a:cubicBezTo>
                    <a:pt x="194" y="734"/>
                    <a:pt x="196" y="725"/>
                    <a:pt x="196" y="715"/>
                  </a:cubicBezTo>
                  <a:cubicBezTo>
                    <a:pt x="196" y="668"/>
                    <a:pt x="164" y="630"/>
                    <a:pt x="121" y="619"/>
                  </a:cubicBezTo>
                  <a:cubicBezTo>
                    <a:pt x="134" y="411"/>
                    <a:pt x="134" y="411"/>
                    <a:pt x="134" y="411"/>
                  </a:cubicBezTo>
                  <a:cubicBezTo>
                    <a:pt x="183" y="406"/>
                    <a:pt x="222" y="364"/>
                    <a:pt x="222" y="313"/>
                  </a:cubicBezTo>
                  <a:cubicBezTo>
                    <a:pt x="222" y="301"/>
                    <a:pt x="220" y="289"/>
                    <a:pt x="216" y="278"/>
                  </a:cubicBezTo>
                  <a:cubicBezTo>
                    <a:pt x="388" y="164"/>
                    <a:pt x="388" y="164"/>
                    <a:pt x="388" y="164"/>
                  </a:cubicBezTo>
                  <a:cubicBezTo>
                    <a:pt x="406" y="183"/>
                    <a:pt x="432" y="196"/>
                    <a:pt x="461" y="196"/>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r" defTabSz="48392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7" name="Freeform 26">
              <a:extLst>
                <a:ext uri="{FF2B5EF4-FFF2-40B4-BE49-F238E27FC236}">
                  <a16:creationId xmlns:a16="http://schemas.microsoft.com/office/drawing/2014/main" id="{49D176C0-1E22-4462-BCEE-C4D2D2170CB5}"/>
                </a:ext>
              </a:extLst>
            </p:cNvPr>
            <p:cNvSpPr>
              <a:spLocks/>
            </p:cNvSpPr>
            <p:nvPr/>
          </p:nvSpPr>
          <p:spPr bwMode="auto">
            <a:xfrm>
              <a:off x="5318459" y="2047611"/>
              <a:ext cx="284117" cy="290752"/>
            </a:xfrm>
            <a:custGeom>
              <a:avLst/>
              <a:gdLst>
                <a:gd name="T0" fmla="*/ 844 w 870"/>
                <a:gd name="T1" fmla="*/ 720 h 971"/>
                <a:gd name="T2" fmla="*/ 870 w 870"/>
                <a:gd name="T3" fmla="*/ 268 h 971"/>
                <a:gd name="T4" fmla="*/ 406 w 870"/>
                <a:gd name="T5" fmla="*/ 0 h 971"/>
                <a:gd name="T6" fmla="*/ 26 w 870"/>
                <a:gd name="T7" fmla="*/ 249 h 971"/>
                <a:gd name="T8" fmla="*/ 0 w 870"/>
                <a:gd name="T9" fmla="*/ 704 h 971"/>
                <a:gd name="T10" fmla="*/ 465 w 870"/>
                <a:gd name="T11" fmla="*/ 971 h 971"/>
                <a:gd name="T12" fmla="*/ 844 w 870"/>
                <a:gd name="T13" fmla="*/ 720 h 971"/>
              </a:gdLst>
              <a:ahLst/>
              <a:cxnLst>
                <a:cxn ang="0">
                  <a:pos x="T0" y="T1"/>
                </a:cxn>
                <a:cxn ang="0">
                  <a:pos x="T2" y="T3"/>
                </a:cxn>
                <a:cxn ang="0">
                  <a:pos x="T4" y="T5"/>
                </a:cxn>
                <a:cxn ang="0">
                  <a:pos x="T6" y="T7"/>
                </a:cxn>
                <a:cxn ang="0">
                  <a:pos x="T8" y="T9"/>
                </a:cxn>
                <a:cxn ang="0">
                  <a:pos x="T10" y="T11"/>
                </a:cxn>
                <a:cxn ang="0">
                  <a:pos x="T12" y="T13"/>
                </a:cxn>
              </a:cxnLst>
              <a:rect l="0" t="0" r="r" b="b"/>
              <a:pathLst>
                <a:path w="870" h="971">
                  <a:moveTo>
                    <a:pt x="844" y="720"/>
                  </a:moveTo>
                  <a:lnTo>
                    <a:pt x="870" y="268"/>
                  </a:lnTo>
                  <a:lnTo>
                    <a:pt x="406" y="0"/>
                  </a:lnTo>
                  <a:lnTo>
                    <a:pt x="26" y="249"/>
                  </a:lnTo>
                  <a:lnTo>
                    <a:pt x="0" y="704"/>
                  </a:lnTo>
                  <a:lnTo>
                    <a:pt x="465" y="971"/>
                  </a:lnTo>
                  <a:lnTo>
                    <a:pt x="844" y="72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0" rIns="182880" bIns="0" numCol="1" spcCol="0" rtlCol="0" fromWordArt="0" anchor="t" anchorCtr="0" forceAA="0" compatLnSpc="1">
              <a:prstTxWarp prst="textNoShape">
                <a:avLst/>
              </a:prstTxWarp>
              <a:noAutofit/>
            </a:bodyPr>
            <a:lstStyle/>
            <a:p>
              <a:pPr marL="0" marR="0" lvl="0" indent="0" algn="r" defTabSz="48392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4379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IoT Solution Architecture</a:t>
            </a:r>
          </a:p>
        </p:txBody>
      </p:sp>
      <p:pic>
        <p:nvPicPr>
          <p:cNvPr id="3" name="Picture 2">
            <a:extLst>
              <a:ext uri="{FF2B5EF4-FFF2-40B4-BE49-F238E27FC236}">
                <a16:creationId xmlns:a16="http://schemas.microsoft.com/office/drawing/2014/main" id="{7EFE48E2-14F3-44BB-873C-6F0B82472C76}"/>
              </a:ext>
            </a:extLst>
          </p:cNvPr>
          <p:cNvPicPr>
            <a:picLocks noChangeAspect="1"/>
          </p:cNvPicPr>
          <p:nvPr/>
        </p:nvPicPr>
        <p:blipFill>
          <a:blip r:embed="rId3"/>
          <a:stretch>
            <a:fillRect/>
          </a:stretch>
        </p:blipFill>
        <p:spPr>
          <a:xfrm>
            <a:off x="350837" y="1439862"/>
            <a:ext cx="11734800" cy="4898915"/>
          </a:xfrm>
          <a:prstGeom prst="rect">
            <a:avLst/>
          </a:prstGeom>
        </p:spPr>
      </p:pic>
    </p:spTree>
    <p:extLst>
      <p:ext uri="{BB962C8B-B14F-4D97-AF65-F5344CB8AC3E}">
        <p14:creationId xmlns:p14="http://schemas.microsoft.com/office/powerpoint/2010/main" val="310533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Predictive maintenance architecture</a:t>
            </a:r>
          </a:p>
        </p:txBody>
      </p:sp>
      <p:pic>
        <p:nvPicPr>
          <p:cNvPr id="7" name="Picture 6" descr="A screenshot of a cell phone&#10;&#10;Description generated with high confidence">
            <a:extLst>
              <a:ext uri="{FF2B5EF4-FFF2-40B4-BE49-F238E27FC236}">
                <a16:creationId xmlns:a16="http://schemas.microsoft.com/office/drawing/2014/main" id="{659905A6-558F-4175-8288-3879A1D3687E}"/>
              </a:ext>
            </a:extLst>
          </p:cNvPr>
          <p:cNvPicPr>
            <a:picLocks noChangeAspect="1"/>
          </p:cNvPicPr>
          <p:nvPr/>
        </p:nvPicPr>
        <p:blipFill>
          <a:blip r:embed="rId3"/>
          <a:stretch>
            <a:fillRect/>
          </a:stretch>
        </p:blipFill>
        <p:spPr>
          <a:xfrm>
            <a:off x="1798637" y="1159390"/>
            <a:ext cx="8229600" cy="5623560"/>
          </a:xfrm>
          <a:prstGeom prst="rect">
            <a:avLst/>
          </a:prstGeom>
        </p:spPr>
      </p:pic>
    </p:spTree>
    <p:extLst>
      <p:ext uri="{BB962C8B-B14F-4D97-AF65-F5344CB8AC3E}">
        <p14:creationId xmlns:p14="http://schemas.microsoft.com/office/powerpoint/2010/main" val="324968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IoT Hub</a:t>
            </a:r>
          </a:p>
        </p:txBody>
      </p:sp>
      <p:pic>
        <p:nvPicPr>
          <p:cNvPr id="28" name="Picture 27" descr="A screenshot of a cell phone&#10;&#10;Description generated with very high confidence">
            <a:extLst>
              <a:ext uri="{FF2B5EF4-FFF2-40B4-BE49-F238E27FC236}">
                <a16:creationId xmlns:a16="http://schemas.microsoft.com/office/drawing/2014/main" id="{70F5B613-8A3C-43DF-AD4A-F97174E14D18}"/>
              </a:ext>
            </a:extLst>
          </p:cNvPr>
          <p:cNvPicPr>
            <a:picLocks noChangeAspect="1"/>
          </p:cNvPicPr>
          <p:nvPr/>
        </p:nvPicPr>
        <p:blipFill>
          <a:blip r:embed="rId3"/>
          <a:stretch>
            <a:fillRect/>
          </a:stretch>
        </p:blipFill>
        <p:spPr>
          <a:xfrm>
            <a:off x="2255837" y="1122279"/>
            <a:ext cx="8115300" cy="5639094"/>
          </a:xfrm>
          <a:prstGeom prst="rect">
            <a:avLst/>
          </a:prstGeom>
        </p:spPr>
      </p:pic>
    </p:spTree>
    <p:extLst>
      <p:ext uri="{BB962C8B-B14F-4D97-AF65-F5344CB8AC3E}">
        <p14:creationId xmlns:p14="http://schemas.microsoft.com/office/powerpoint/2010/main" val="208831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74638" y="2125662"/>
            <a:ext cx="11887200" cy="2179058"/>
          </a:xfrm>
        </p:spPr>
        <p:txBody>
          <a:bodyPr/>
          <a:lstStyle/>
          <a:p>
            <a:r>
              <a:rPr lang="en-US" dirty="0"/>
              <a:t>Design messaging solution architectures</a:t>
            </a:r>
          </a:p>
        </p:txBody>
      </p:sp>
    </p:spTree>
    <p:extLst>
      <p:ext uri="{BB962C8B-B14F-4D97-AF65-F5344CB8AC3E}">
        <p14:creationId xmlns:p14="http://schemas.microsoft.com/office/powerpoint/2010/main" val="9582396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messaging solution architectures</a:t>
            </a:r>
          </a:p>
        </p:txBody>
      </p:sp>
      <p:sp>
        <p:nvSpPr>
          <p:cNvPr id="5" name="Text Placeholder 4"/>
          <p:cNvSpPr>
            <a:spLocks noGrp="1"/>
          </p:cNvSpPr>
          <p:nvPr>
            <p:ph type="body" sz="quarter" idx="10"/>
          </p:nvPr>
        </p:nvSpPr>
        <p:spPr>
          <a:xfrm>
            <a:off x="541088" y="1506017"/>
            <a:ext cx="11601993" cy="3179845"/>
          </a:xfrm>
        </p:spPr>
        <p:txBody>
          <a:bodyPr/>
          <a:lstStyle/>
          <a:p>
            <a:r>
              <a:rPr lang="en-US" sz="3672" dirty="0"/>
              <a:t>Storage Queues</a:t>
            </a:r>
          </a:p>
          <a:p>
            <a:r>
              <a:rPr lang="en-US" sz="3672" dirty="0"/>
              <a:t>Service Bus Messaging </a:t>
            </a:r>
            <a:r>
              <a:rPr lang="en-US" sz="2800" dirty="0"/>
              <a:t>(Queues, Topics &amp; Subscriptions)</a:t>
            </a:r>
            <a:endParaRPr lang="en-US" sz="3200" dirty="0"/>
          </a:p>
          <a:p>
            <a:r>
              <a:rPr lang="en-US" sz="3672" dirty="0"/>
              <a:t>Service Bus Relay</a:t>
            </a:r>
          </a:p>
          <a:p>
            <a:r>
              <a:rPr lang="en-US" sz="3672" dirty="0"/>
              <a:t>Event Hubs</a:t>
            </a:r>
          </a:p>
          <a:p>
            <a:r>
              <a:rPr lang="en-US" sz="3672" dirty="0"/>
              <a:t>Event Grid</a:t>
            </a:r>
          </a:p>
        </p:txBody>
      </p:sp>
    </p:spTree>
    <p:extLst>
      <p:ext uri="{BB962C8B-B14F-4D97-AF65-F5344CB8AC3E}">
        <p14:creationId xmlns:p14="http://schemas.microsoft.com/office/powerpoint/2010/main" val="69466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messaging solution architectures</a:t>
            </a:r>
          </a:p>
        </p:txBody>
      </p:sp>
      <p:sp>
        <p:nvSpPr>
          <p:cNvPr id="5" name="Text Placeholder 4"/>
          <p:cNvSpPr>
            <a:spLocks noGrp="1"/>
          </p:cNvSpPr>
          <p:nvPr>
            <p:ph type="body" sz="quarter" idx="10"/>
          </p:nvPr>
        </p:nvSpPr>
        <p:spPr>
          <a:xfrm>
            <a:off x="541088" y="1506017"/>
            <a:ext cx="5677149" cy="3179845"/>
          </a:xfrm>
        </p:spPr>
        <p:txBody>
          <a:bodyPr/>
          <a:lstStyle/>
          <a:p>
            <a:r>
              <a:rPr lang="en-US" sz="3672" dirty="0"/>
              <a:t>Storage Queues</a:t>
            </a:r>
          </a:p>
          <a:p>
            <a:r>
              <a:rPr lang="en-US" sz="3672" dirty="0"/>
              <a:t>Service Bus Messaging</a:t>
            </a:r>
            <a:endParaRPr lang="en-US" sz="3200" dirty="0"/>
          </a:p>
          <a:p>
            <a:r>
              <a:rPr lang="en-US" sz="3672" dirty="0"/>
              <a:t>Service Bus Relay</a:t>
            </a:r>
          </a:p>
          <a:p>
            <a:r>
              <a:rPr lang="en-US" sz="3672" dirty="0"/>
              <a:t>Event Hubs</a:t>
            </a:r>
          </a:p>
          <a:p>
            <a:r>
              <a:rPr lang="en-US" sz="3672" dirty="0"/>
              <a:t>Event Grid</a:t>
            </a:r>
          </a:p>
        </p:txBody>
      </p:sp>
      <p:sp>
        <p:nvSpPr>
          <p:cNvPr id="6" name="Text Placeholder 4">
            <a:extLst>
              <a:ext uri="{FF2B5EF4-FFF2-40B4-BE49-F238E27FC236}">
                <a16:creationId xmlns:a16="http://schemas.microsoft.com/office/drawing/2014/main" id="{1D8704AC-6630-487D-8729-30A47F753CFC}"/>
              </a:ext>
            </a:extLst>
          </p:cNvPr>
          <p:cNvSpPr txBox="1">
            <a:spLocks/>
          </p:cNvSpPr>
          <p:nvPr/>
        </p:nvSpPr>
        <p:spPr>
          <a:xfrm>
            <a:off x="6218237" y="1506017"/>
            <a:ext cx="5257800" cy="3179845"/>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72"/>
              <a:t>Message queue</a:t>
            </a:r>
          </a:p>
          <a:p>
            <a:r>
              <a:rPr lang="en-US" sz="3672"/>
              <a:t>Message broker</a:t>
            </a:r>
            <a:endParaRPr lang="en-US" sz="3200"/>
          </a:p>
          <a:p>
            <a:r>
              <a:rPr lang="en-US" sz="3672"/>
              <a:t>Connection bridging</a:t>
            </a:r>
          </a:p>
          <a:p>
            <a:r>
              <a:rPr lang="en-US" sz="3672"/>
              <a:t>Data streaming</a:t>
            </a:r>
          </a:p>
          <a:p>
            <a:r>
              <a:rPr lang="en-US" sz="3672"/>
              <a:t>Event distribution</a:t>
            </a:r>
            <a:endParaRPr lang="en-US" sz="3672" dirty="0"/>
          </a:p>
        </p:txBody>
      </p:sp>
    </p:spTree>
    <p:extLst>
      <p:ext uri="{BB962C8B-B14F-4D97-AF65-F5344CB8AC3E}">
        <p14:creationId xmlns:p14="http://schemas.microsoft.com/office/powerpoint/2010/main" val="208450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44790" y="2101730"/>
            <a:ext cx="2949652" cy="2949652"/>
          </a:xfrm>
          <a:prstGeom prst="rect">
            <a:avLst/>
          </a:prstGeom>
        </p:spPr>
      </p:pic>
      <p:sp>
        <p:nvSpPr>
          <p:cNvPr id="7" name="Content Placeholder 2"/>
          <p:cNvSpPr txBox="1">
            <a:spLocks/>
          </p:cNvSpPr>
          <p:nvPr/>
        </p:nvSpPr>
        <p:spPr>
          <a:xfrm>
            <a:off x="4896148" y="2149989"/>
            <a:ext cx="6506251" cy="3457845"/>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PaaS with no Infrastructure management</a:t>
            </a:r>
          </a:p>
          <a:p>
            <a:pPr marL="352961" indent="-349724" defTabSz="932559">
              <a:lnSpc>
                <a:spcPct val="100000"/>
              </a:lnSpc>
            </a:pPr>
            <a:r>
              <a:rPr lang="en-US" sz="2448" spc="-71" dirty="0">
                <a:solidFill>
                  <a:srgbClr val="5F5F5F">
                    <a:alpha val="99000"/>
                  </a:srgbClr>
                </a:solidFill>
                <a:latin typeface="Segoe UI"/>
              </a:rPr>
              <a:t>Relay capabilities to build hybrid apps</a:t>
            </a:r>
          </a:p>
          <a:p>
            <a:pPr marL="352961" indent="-349724" defTabSz="932559">
              <a:lnSpc>
                <a:spcPct val="100000"/>
              </a:lnSpc>
            </a:pPr>
            <a:r>
              <a:rPr lang="en-US" sz="2448" spc="-71" dirty="0">
                <a:solidFill>
                  <a:srgbClr val="5F5F5F">
                    <a:alpha val="99000"/>
                  </a:srgbClr>
                </a:solidFill>
                <a:latin typeface="Segoe UI"/>
              </a:rPr>
              <a:t>Supports AMQP and common protocols such as HTTP</a:t>
            </a:r>
          </a:p>
          <a:p>
            <a:pPr marL="352961" indent="-349724" defTabSz="932559">
              <a:lnSpc>
                <a:spcPct val="100000"/>
              </a:lnSpc>
            </a:pPr>
            <a:r>
              <a:rPr lang="en-US" sz="2448" spc="-71" dirty="0">
                <a:solidFill>
                  <a:srgbClr val="5F5F5F">
                    <a:alpha val="99000"/>
                  </a:srgbClr>
                </a:solidFill>
                <a:latin typeface="Segoe UI"/>
              </a:rPr>
              <a:t>Contains Event Hub, a cloud scale telemetry ingress service. </a:t>
            </a: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847386" y="2431042"/>
            <a:ext cx="2665548" cy="1218537"/>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780" tIns="36557" rIns="34275" bIns="34275" rtlCol="0" anchor="ctr" anchorCtr="0"/>
            <a:lstStyle/>
            <a:p>
              <a:pP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Queue</a:t>
              </a:r>
              <a:endParaRPr lang="en-US" sz="1999" spc="-102" dirty="0">
                <a:gradFill>
                  <a:gsLst>
                    <a:gs pos="0">
                      <a:srgbClr val="FFFFFF"/>
                    </a:gs>
                    <a:gs pos="100000">
                      <a:srgbClr val="FFFFFF"/>
                    </a:gs>
                  </a:gsLst>
                  <a:lin ang="5400000" scaled="0"/>
                </a:gradFill>
                <a:latin typeface="Calibri"/>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53361" y="2568290"/>
            <a:ext cx="2894024" cy="944046"/>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512935" y="2568290"/>
            <a:ext cx="2894024" cy="944046"/>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53359" y="1364825"/>
            <a:ext cx="2894025" cy="3339926"/>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512933" y="1364825"/>
            <a:ext cx="2894024" cy="3339926"/>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7873" y="5444068"/>
            <a:ext cx="10230632" cy="1556489"/>
          </a:xfrm>
          <a:prstGeom prst="rect">
            <a:avLst/>
          </a:prstGeom>
        </p:spPr>
        <p:txBody>
          <a:bodyPr vert="horz" lIns="182780" tIns="146225" rIns="182780" bIns="146225"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Point to point communication</a:t>
            </a:r>
          </a:p>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FIFO order guarantee</a:t>
            </a:r>
          </a:p>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Supports Batch Receive and Batch Send</a:t>
            </a:r>
          </a:p>
          <a:p>
            <a:pPr defTabSz="932358"/>
            <a:endParaRPr lang="en-US" sz="3597" dirty="0">
              <a:gradFill>
                <a:gsLst>
                  <a:gs pos="0">
                    <a:srgbClr val="5F5F5F"/>
                  </a:gs>
                  <a:gs pos="100000">
                    <a:srgbClr val="5F5F5F"/>
                  </a:gs>
                </a:gsLst>
                <a:lin ang="5400000" scaled="0"/>
              </a:gradFill>
              <a:latin typeface="Calibri"/>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53361" y="2568290"/>
            <a:ext cx="2894024" cy="944046"/>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53359" y="1364825"/>
            <a:ext cx="2894025" cy="3339926"/>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7873" y="5436137"/>
            <a:ext cx="11819422" cy="1556489"/>
          </a:xfrm>
          <a:prstGeom prst="rect">
            <a:avLst/>
          </a:prstGeom>
        </p:spPr>
        <p:txBody>
          <a:bodyPr vert="horz" lIns="182780" tIns="146225" rIns="182780" bIns="146225"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One to many broadcasting scenarios</a:t>
            </a:r>
          </a:p>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Filter messages</a:t>
            </a:r>
          </a:p>
          <a:p>
            <a:pPr marL="582873" indent="-582873" defTabSz="932358">
              <a:buFont typeface="Arial" panose="020B0604020202020204" pitchFamily="34" charset="0"/>
              <a:buChar char="•"/>
            </a:pPr>
            <a:r>
              <a:rPr lang="en-US" sz="3597" dirty="0">
                <a:gradFill>
                  <a:gsLst>
                    <a:gs pos="0">
                      <a:srgbClr val="5F5F5F"/>
                    </a:gs>
                    <a:gs pos="100000">
                      <a:srgbClr val="5F5F5F"/>
                    </a:gs>
                  </a:gsLst>
                  <a:lin ang="5400000" scaled="0"/>
                </a:gradFill>
                <a:latin typeface="Calibri"/>
              </a:rPr>
              <a:t>Use </a:t>
            </a:r>
            <a:r>
              <a:rPr lang="en-US" sz="3597" dirty="0" err="1">
                <a:gradFill>
                  <a:gsLst>
                    <a:gs pos="0">
                      <a:srgbClr val="5F5F5F"/>
                    </a:gs>
                    <a:gs pos="100000">
                      <a:srgbClr val="5F5F5F"/>
                    </a:gs>
                  </a:gsLst>
                  <a:lin ang="5400000" scaled="0"/>
                </a:gradFill>
                <a:latin typeface="Calibri"/>
              </a:rPr>
              <a:t>ReceiveBatch</a:t>
            </a:r>
            <a:r>
              <a:rPr lang="en-US" sz="3597" dirty="0">
                <a:gradFill>
                  <a:gsLst>
                    <a:gs pos="0">
                      <a:srgbClr val="5F5F5F"/>
                    </a:gs>
                    <a:gs pos="100000">
                      <a:srgbClr val="5F5F5F"/>
                    </a:gs>
                  </a:gsLst>
                  <a:lin ang="5400000" scaled="0"/>
                </a:gradFill>
                <a:latin typeface="Calibri"/>
              </a:rPr>
              <a:t>() or </a:t>
            </a:r>
            <a:r>
              <a:rPr lang="en-US" sz="3597" dirty="0" err="1">
                <a:gradFill>
                  <a:gsLst>
                    <a:gs pos="0">
                      <a:srgbClr val="5F5F5F"/>
                    </a:gs>
                    <a:gs pos="100000">
                      <a:srgbClr val="5F5F5F"/>
                    </a:gs>
                  </a:gsLst>
                  <a:lin ang="5400000" scaled="0"/>
                </a:gradFill>
                <a:latin typeface="Calibri"/>
              </a:rPr>
              <a:t>ReceiveBatchAsync</a:t>
            </a:r>
            <a:r>
              <a:rPr lang="en-US" sz="3597" dirty="0">
                <a:gradFill>
                  <a:gsLst>
                    <a:gs pos="0">
                      <a:srgbClr val="5F5F5F"/>
                    </a:gs>
                    <a:gs pos="100000">
                      <a:srgbClr val="5F5F5F"/>
                    </a:gs>
                  </a:gsLst>
                  <a:lin ang="5400000" scaled="0"/>
                </a:gradFill>
                <a:latin typeface="Calibri"/>
              </a:rPr>
              <a:t>() to receive a batch of messages</a:t>
            </a:r>
          </a:p>
        </p:txBody>
      </p:sp>
      <p:grpSp>
        <p:nvGrpSpPr>
          <p:cNvPr id="61" name="Group 60"/>
          <p:cNvGrpSpPr/>
          <p:nvPr/>
        </p:nvGrpSpPr>
        <p:grpSpPr>
          <a:xfrm>
            <a:off x="4847382" y="1958120"/>
            <a:ext cx="2613262" cy="207543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endParaRPr lang="en-US" sz="2799" spc="-102"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t" anchorCtr="0"/>
              <a:lstStyle/>
              <a:p>
                <a:pPr algn="ctr" defTabSz="931858"/>
                <a:endParaRPr lang="en-US" sz="1598" spc="-102" dirty="0">
                  <a:gradFill>
                    <a:gsLst>
                      <a:gs pos="0">
                        <a:srgbClr val="FFFFFF"/>
                      </a:gs>
                      <a:gs pos="100000">
                        <a:srgbClr val="FFFFFF"/>
                      </a:gs>
                    </a:gsLst>
                    <a:lin ang="5400000" scaled="0"/>
                  </a:gradFill>
                  <a:latin typeface="Calibri"/>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t" anchorCtr="0"/>
              <a:lstStyle/>
              <a:p>
                <a:pPr algn="ctr" defTabSz="931858"/>
                <a:endParaRPr lang="en-US" sz="1598" spc="-102" dirty="0">
                  <a:gradFill>
                    <a:gsLst>
                      <a:gs pos="0">
                        <a:srgbClr val="FFFFFF"/>
                      </a:gs>
                      <a:gs pos="100000">
                        <a:srgbClr val="FFFFFF"/>
                      </a:gs>
                    </a:gsLst>
                    <a:lin ang="5400000" scaled="0"/>
                  </a:gradFill>
                  <a:latin typeface="Calibri"/>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0" tIns="91390" rIns="34275" bIns="34275" rtlCol="0" anchor="t" anchorCtr="0"/>
              <a:lstStyle/>
              <a:p>
                <a:pPr algn="ctr" defTabSz="931858"/>
                <a:endParaRPr lang="en-US" sz="1598" spc="-102" dirty="0">
                  <a:gradFill>
                    <a:gsLst>
                      <a:gs pos="0">
                        <a:srgbClr val="FFFFFF"/>
                      </a:gs>
                      <a:gs pos="100000">
                        <a:srgbClr val="FFFFFF"/>
                      </a:gs>
                    </a:gsLst>
                    <a:lin ang="5400000" scaled="0"/>
                  </a:gradFill>
                  <a:latin typeface="Calibri"/>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43006"/>
              <a:r>
                <a:rPr lang="en-US" sz="1999" dirty="0">
                  <a:solidFill>
                    <a:srgbClr val="5F5F5F"/>
                  </a:solidFill>
                  <a:latin typeface="Calibri"/>
                </a:rPr>
                <a:t>Subs</a:t>
              </a:r>
            </a:p>
          </p:txBody>
        </p:sp>
      </p:grpSp>
      <p:grpSp>
        <p:nvGrpSpPr>
          <p:cNvPr id="58" name="Group 57"/>
          <p:cNvGrpSpPr/>
          <p:nvPr/>
        </p:nvGrpSpPr>
        <p:grpSpPr>
          <a:xfrm>
            <a:off x="6990511" y="1364825"/>
            <a:ext cx="3416447" cy="3339926"/>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990512" y="2440221"/>
            <a:ext cx="3576858" cy="1285523"/>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990510" y="2568290"/>
            <a:ext cx="3416448" cy="944046"/>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557" tIns="36557" rIns="34275" bIns="34275" rtlCol="0" anchor="ctr" anchorCtr="1"/>
            <a:lstStyle/>
            <a:p>
              <a:pPr algn="ctr" defTabSz="931858"/>
              <a:r>
                <a:rPr lang="en-US" sz="2799" spc="-102" dirty="0">
                  <a:gradFill>
                    <a:gsLst>
                      <a:gs pos="0">
                        <a:srgbClr val="FFFFFF"/>
                      </a:gs>
                      <a:gs pos="100000">
                        <a:srgbClr val="FFFFFF"/>
                      </a:gs>
                    </a:gsLst>
                    <a:lin ang="5400000" scaled="0"/>
                  </a:gradFill>
                  <a:latin typeface="Calibri"/>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AD3-466F-4518-A1F6-B07FF287871D}"/>
              </a:ext>
            </a:extLst>
          </p:cNvPr>
          <p:cNvSpPr>
            <a:spLocks noGrp="1"/>
          </p:cNvSpPr>
          <p:nvPr>
            <p:ph type="ctrTitle"/>
          </p:nvPr>
        </p:nvSpPr>
        <p:spPr>
          <a:xfrm>
            <a:off x="264921" y="1689709"/>
            <a:ext cx="8528701" cy="1720381"/>
          </a:xfrm>
        </p:spPr>
        <p:txBody>
          <a:bodyPr/>
          <a:lstStyle/>
          <a:p>
            <a:r>
              <a:rPr lang="en-US" sz="4800" dirty="0"/>
              <a:t>Design Solutions by using Platform Services – Part 1</a:t>
            </a:r>
          </a:p>
        </p:txBody>
      </p:sp>
      <p:sp>
        <p:nvSpPr>
          <p:cNvPr id="3" name="Rectangle 2">
            <a:extLst>
              <a:ext uri="{FF2B5EF4-FFF2-40B4-BE49-F238E27FC236}">
                <a16:creationId xmlns:a16="http://schemas.microsoft.com/office/drawing/2014/main" id="{B8034BB4-2E8F-4C0B-9571-03C984B9EE94}"/>
              </a:ext>
            </a:extLst>
          </p:cNvPr>
          <p:cNvSpPr/>
          <p:nvPr/>
        </p:nvSpPr>
        <p:spPr>
          <a:xfrm>
            <a:off x="4071689" y="3312597"/>
            <a:ext cx="4293098" cy="369332"/>
          </a:xfrm>
          <a:prstGeom prst="rect">
            <a:avLst/>
          </a:prstGeom>
        </p:spPr>
        <p:txBody>
          <a:bodyPr wrap="none">
            <a:spAutoFit/>
          </a:bodyPr>
          <a:lstStyle/>
          <a:p>
            <a:r>
              <a:rPr lang="en-US" dirty="0"/>
              <a:t>https://www.microsoft.com/handsonlabs</a:t>
            </a:r>
          </a:p>
        </p:txBody>
      </p:sp>
    </p:spTree>
    <p:extLst>
      <p:ext uri="{BB962C8B-B14F-4D97-AF65-F5344CB8AC3E}">
        <p14:creationId xmlns:p14="http://schemas.microsoft.com/office/powerpoint/2010/main" val="212275991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87950" y="1491680"/>
            <a:ext cx="11347276" cy="527388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Azure Relay</a:t>
            </a:r>
          </a:p>
          <a:p>
            <a:pPr marL="590968" lvl="1" indent="-349724" defTabSz="932559">
              <a:lnSpc>
                <a:spcPct val="100000"/>
              </a:lnSpc>
            </a:pPr>
            <a:r>
              <a:rPr lang="en-US" sz="2448" dirty="0">
                <a:solidFill>
                  <a:srgbClr val="5F5F5F">
                    <a:alpha val="99000"/>
                  </a:srgbClr>
                </a:solidFill>
                <a:latin typeface="Segoe UI"/>
              </a:rPr>
              <a:t>Hybrid connections and WCF Relay are part of the Azure Relay service</a:t>
            </a:r>
          </a:p>
          <a:p>
            <a:pPr marL="590968" lvl="1" indent="-349724" defTabSz="932559">
              <a:lnSpc>
                <a:spcPct val="100000"/>
              </a:lnSpc>
            </a:pPr>
            <a:r>
              <a:rPr lang="en-US" sz="2448" dirty="0">
                <a:solidFill>
                  <a:srgbClr val="5F5F5F">
                    <a:alpha val="99000"/>
                  </a:srgbClr>
                </a:solidFill>
                <a:latin typeface="Segoe UI"/>
              </a:rPr>
              <a:t>Communicate with on-premises resources without opening a firewall port</a:t>
            </a:r>
          </a:p>
          <a:p>
            <a:pPr marL="590968" lvl="1" indent="-349724" defTabSz="932559">
              <a:lnSpc>
                <a:spcPct val="100000"/>
              </a:lnSpc>
            </a:pPr>
            <a:r>
              <a:rPr lang="en-US" sz="2448" dirty="0">
                <a:solidFill>
                  <a:srgbClr val="5F5F5F">
                    <a:alpha val="99000"/>
                  </a:srgbClr>
                </a:solidFill>
                <a:latin typeface="Segoe UI"/>
              </a:rPr>
              <a:t>Hybrid Connections support multi-platform scenarios. </a:t>
            </a:r>
          </a:p>
          <a:p>
            <a:pPr marL="590968" lvl="1" indent="-349724" defTabSz="932559">
              <a:lnSpc>
                <a:spcPct val="100000"/>
              </a:lnSpc>
            </a:pPr>
            <a:r>
              <a:rPr lang="en-US" sz="2448" dirty="0">
                <a:solidFill>
                  <a:srgbClr val="5F5F5F">
                    <a:alpha val="99000"/>
                  </a:srgbClr>
                </a:solidFill>
                <a:latin typeface="Segoe UI"/>
              </a:rPr>
              <a:t>Hybrid Connections can be used to connect to any TCP port including SQL DB’s and Web API’s.</a:t>
            </a:r>
          </a:p>
          <a:p>
            <a:pPr marL="590968" lvl="1" indent="-349724" defTabSz="932559">
              <a:lnSpc>
                <a:spcPct val="100000"/>
              </a:lnSpc>
            </a:pPr>
            <a:r>
              <a:rPr lang="en-US" sz="2448" dirty="0">
                <a:solidFill>
                  <a:srgbClr val="5F5F5F">
                    <a:alpha val="99000"/>
                  </a:srgbClr>
                </a:solidFill>
                <a:latin typeface="Segoe UI"/>
              </a:rPr>
              <a:t>WCF Relay can communicate with WCF services and .NET Framework only.</a:t>
            </a:r>
          </a:p>
          <a:p>
            <a:pPr marL="590968" lvl="1" indent="-349724" defTabSz="932559">
              <a:lnSpc>
                <a:spcPct val="100000"/>
              </a:lnSpc>
            </a:pPr>
            <a:endParaRPr lang="en-US" sz="2448" dirty="0">
              <a:solidFill>
                <a:srgbClr val="5F5F5F">
                  <a:alpha val="99000"/>
                </a:srgbClr>
              </a:solidFill>
              <a:latin typeface="Segoe UI"/>
            </a:endParaRPr>
          </a:p>
          <a:p>
            <a:pPr marL="352961" indent="-349724" defTabSz="932559">
              <a:lnSpc>
                <a:spcPct val="100000"/>
              </a:lnSpc>
            </a:pPr>
            <a:endParaRPr lang="en-US" sz="2448" spc="-71" dirty="0">
              <a:solidFill>
                <a:srgbClr val="5F5F5F">
                  <a:alpha val="99000"/>
                </a:srgbClr>
              </a:solidFill>
              <a:latin typeface="Segoe UI"/>
            </a:endParaRPr>
          </a:p>
          <a:p>
            <a:pPr marL="352961" indent="-349724" defTabSz="932559">
              <a:lnSpc>
                <a:spcPct val="100000"/>
              </a:lnSpc>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9191" y="960033"/>
            <a:ext cx="9907538" cy="6034491"/>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44790" y="2101730"/>
            <a:ext cx="2949652" cy="2949652"/>
          </a:xfrm>
          <a:prstGeom prst="rect">
            <a:avLst/>
          </a:prstGeom>
        </p:spPr>
      </p:pic>
      <p:sp>
        <p:nvSpPr>
          <p:cNvPr id="7" name="Content Placeholder 2"/>
          <p:cNvSpPr txBox="1">
            <a:spLocks/>
          </p:cNvSpPr>
          <p:nvPr/>
        </p:nvSpPr>
        <p:spPr>
          <a:xfrm>
            <a:off x="4896148" y="2149989"/>
            <a:ext cx="6506251" cy="3390352"/>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2961" indent="-349724" defTabSz="932559">
              <a:lnSpc>
                <a:spcPct val="100000"/>
              </a:lnSpc>
            </a:pPr>
            <a:r>
              <a:rPr lang="en-US" sz="2448" spc="-71" dirty="0">
                <a:solidFill>
                  <a:srgbClr val="5F5F5F">
                    <a:alpha val="99000"/>
                  </a:srgbClr>
                </a:solidFill>
                <a:latin typeface="Segoe UI"/>
              </a:rPr>
              <a:t>Ingest messages at scale at high throughput, high volume and low latency</a:t>
            </a:r>
          </a:p>
          <a:p>
            <a:pPr marL="352961" indent="-349724" defTabSz="932559">
              <a:lnSpc>
                <a:spcPct val="100000"/>
              </a:lnSpc>
            </a:pPr>
            <a:r>
              <a:rPr lang="en-US" sz="2448" spc="-71" dirty="0">
                <a:solidFill>
                  <a:srgbClr val="5F5F5F">
                    <a:alpha val="99000"/>
                  </a:srgbClr>
                </a:solidFill>
                <a:latin typeface="Segoe UI"/>
              </a:rPr>
              <a:t>Typical use cases are IOT and enterprise logging</a:t>
            </a:r>
          </a:p>
          <a:p>
            <a:pPr marL="352961" indent="-349724" defTabSz="932559">
              <a:lnSpc>
                <a:spcPct val="100000"/>
              </a:lnSpc>
            </a:pPr>
            <a:r>
              <a:rPr lang="en-US" sz="2448" spc="-71" dirty="0">
                <a:solidFill>
                  <a:srgbClr val="5F5F5F">
                    <a:alpha val="99000"/>
                  </a:srgbClr>
                </a:solidFill>
                <a:latin typeface="Segoe UI"/>
              </a:rPr>
              <a:t>Messages are durable for 7 days</a:t>
            </a:r>
          </a:p>
          <a:p>
            <a:pPr marL="352961" indent="-349724" defTabSz="932559">
              <a:lnSpc>
                <a:spcPct val="100000"/>
              </a:lnSpc>
            </a:pPr>
            <a:r>
              <a:rPr lang="en-US" sz="2448" spc="-71" dirty="0">
                <a:solidFill>
                  <a:srgbClr val="5F5F5F">
                    <a:alpha val="99000"/>
                  </a:srgbClr>
                </a:solidFill>
                <a:latin typeface="Segoe UI"/>
              </a:rPr>
              <a:t>No enterprise messaging features such as dead letter queue</a:t>
            </a:r>
          </a:p>
          <a:p>
            <a:pPr marL="3237" indent="0" defTabSz="932559">
              <a:lnSpc>
                <a:spcPct val="100000"/>
              </a:lnSpc>
              <a:buNone/>
            </a:pPr>
            <a:endParaRPr lang="en-US" sz="2448" spc="-71" dirty="0">
              <a:solidFill>
                <a:srgbClr val="5F5F5F">
                  <a:alpha val="99000"/>
                </a:srgbClr>
              </a:solidFill>
              <a:latin typeface="Segoe UI"/>
            </a:endParaRPr>
          </a:p>
          <a:p>
            <a:pPr marL="3237" indent="0" defTabSz="932559">
              <a:lnSpc>
                <a:spcPct val="100000"/>
              </a:lnSpc>
              <a:buNone/>
            </a:pPr>
            <a:endParaRPr lang="en-US" sz="2448" spc="-71"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application architecture</a:t>
            </a:r>
          </a:p>
        </p:txBody>
      </p:sp>
      <p:pic>
        <p:nvPicPr>
          <p:cNvPr id="62" name="Picture 61" descr="A screenshot of a cell phone&#10;&#10;Description generated with high confidence">
            <a:extLst>
              <a:ext uri="{FF2B5EF4-FFF2-40B4-BE49-F238E27FC236}">
                <a16:creationId xmlns:a16="http://schemas.microsoft.com/office/drawing/2014/main" id="{7362165D-066A-4F23-B105-47E6A12706EB}"/>
              </a:ext>
            </a:extLst>
          </p:cNvPr>
          <p:cNvPicPr>
            <a:picLocks noChangeAspect="1"/>
          </p:cNvPicPr>
          <p:nvPr/>
        </p:nvPicPr>
        <p:blipFill>
          <a:blip r:embed="rId3"/>
          <a:stretch>
            <a:fillRect/>
          </a:stretch>
        </p:blipFill>
        <p:spPr>
          <a:xfrm>
            <a:off x="1303337" y="1287462"/>
            <a:ext cx="9829800" cy="5309416"/>
          </a:xfrm>
          <a:prstGeom prst="rect">
            <a:avLst/>
          </a:prstGeom>
        </p:spPr>
      </p:pic>
    </p:spTree>
    <p:extLst>
      <p:ext uri="{BB962C8B-B14F-4D97-AF65-F5344CB8AC3E}">
        <p14:creationId xmlns:p14="http://schemas.microsoft.com/office/powerpoint/2010/main" val="3172927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Serverless event-driven architecture</a:t>
            </a:r>
          </a:p>
        </p:txBody>
      </p:sp>
      <p:grpSp>
        <p:nvGrpSpPr>
          <p:cNvPr id="6" name="Group 5">
            <a:extLst>
              <a:ext uri="{FF2B5EF4-FFF2-40B4-BE49-F238E27FC236}">
                <a16:creationId xmlns:a16="http://schemas.microsoft.com/office/drawing/2014/main" id="{AF4E1C2E-C9DC-418E-AADD-3BC0CB18498F}"/>
              </a:ext>
            </a:extLst>
          </p:cNvPr>
          <p:cNvGrpSpPr/>
          <p:nvPr/>
        </p:nvGrpSpPr>
        <p:grpSpPr>
          <a:xfrm>
            <a:off x="7589837" y="2201862"/>
            <a:ext cx="840928" cy="921388"/>
            <a:chOff x="4528200" y="2616150"/>
            <a:chExt cx="956187" cy="998829"/>
          </a:xfrm>
        </p:grpSpPr>
        <p:pic>
          <p:nvPicPr>
            <p:cNvPr id="7" name="Picture 6">
              <a:extLst>
                <a:ext uri="{FF2B5EF4-FFF2-40B4-BE49-F238E27FC236}">
                  <a16:creationId xmlns:a16="http://schemas.microsoft.com/office/drawing/2014/main" id="{F8C4E041-F014-4366-A59A-B52458CA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41" y="2616150"/>
              <a:ext cx="495338" cy="651240"/>
            </a:xfrm>
            <a:prstGeom prst="rect">
              <a:avLst/>
            </a:prstGeom>
          </p:spPr>
        </p:pic>
        <p:sp>
          <p:nvSpPr>
            <p:cNvPr id="8" name="TextBox 7">
              <a:extLst>
                <a:ext uri="{FF2B5EF4-FFF2-40B4-BE49-F238E27FC236}">
                  <a16:creationId xmlns:a16="http://schemas.microsoft.com/office/drawing/2014/main" id="{747A4AF8-B15E-4C90-B0EB-C2C0A0725A27}"/>
                </a:ext>
              </a:extLst>
            </p:cNvPr>
            <p:cNvSpPr txBox="1"/>
            <p:nvPr/>
          </p:nvSpPr>
          <p:spPr>
            <a:xfrm>
              <a:off x="4528200" y="3327906"/>
              <a:ext cx="956187" cy="287073"/>
            </a:xfrm>
            <a:prstGeom prst="rect">
              <a:avLst/>
            </a:prstGeom>
            <a:noFill/>
          </p:spPr>
          <p:txBody>
            <a:bodyPr wrap="square" rtlCol="0">
              <a:spAutoFit/>
            </a:bodyPr>
            <a:lstStyle/>
            <a:p>
              <a:pPr algn="ctr" defTabSz="931591">
                <a:defRPr/>
              </a:pPr>
              <a:r>
                <a:rPr lang="en-US" sz="1121" dirty="0">
                  <a:solidFill>
                    <a:prstClr val="black"/>
                  </a:solidFill>
                  <a:latin typeface="Calibri" panose="020F0502020204030204"/>
                </a:rPr>
                <a:t>Relational</a:t>
              </a:r>
            </a:p>
          </p:txBody>
        </p:sp>
      </p:grpSp>
      <p:grpSp>
        <p:nvGrpSpPr>
          <p:cNvPr id="9" name="Group 8">
            <a:extLst>
              <a:ext uri="{FF2B5EF4-FFF2-40B4-BE49-F238E27FC236}">
                <a16:creationId xmlns:a16="http://schemas.microsoft.com/office/drawing/2014/main" id="{10CA7AF5-B63F-4CF6-B591-2996A573A800}"/>
              </a:ext>
            </a:extLst>
          </p:cNvPr>
          <p:cNvGrpSpPr/>
          <p:nvPr/>
        </p:nvGrpSpPr>
        <p:grpSpPr>
          <a:xfrm>
            <a:off x="7646912" y="5551775"/>
            <a:ext cx="609761" cy="839732"/>
            <a:chOff x="5797929" y="906768"/>
            <a:chExt cx="693336" cy="910311"/>
          </a:xfrm>
        </p:grpSpPr>
        <p:pic>
          <p:nvPicPr>
            <p:cNvPr id="10" name="Picture 9">
              <a:extLst>
                <a:ext uri="{FF2B5EF4-FFF2-40B4-BE49-F238E27FC236}">
                  <a16:creationId xmlns:a16="http://schemas.microsoft.com/office/drawing/2014/main" id="{568D3D56-E20A-4BA6-9E49-F3882890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372" y="906768"/>
              <a:ext cx="660450" cy="563760"/>
            </a:xfrm>
            <a:prstGeom prst="rect">
              <a:avLst/>
            </a:prstGeom>
          </p:spPr>
        </p:pic>
        <p:sp>
          <p:nvSpPr>
            <p:cNvPr id="11" name="TextBox 10">
              <a:extLst>
                <a:ext uri="{FF2B5EF4-FFF2-40B4-BE49-F238E27FC236}">
                  <a16:creationId xmlns:a16="http://schemas.microsoft.com/office/drawing/2014/main" id="{93EA7753-083C-4596-81E7-C7BD7C4A2F67}"/>
                </a:ext>
              </a:extLst>
            </p:cNvPr>
            <p:cNvSpPr txBox="1"/>
            <p:nvPr/>
          </p:nvSpPr>
          <p:spPr>
            <a:xfrm>
              <a:off x="5797929" y="1560086"/>
              <a:ext cx="693336" cy="256993"/>
            </a:xfrm>
            <a:prstGeom prst="rect">
              <a:avLst/>
            </a:prstGeom>
            <a:noFill/>
          </p:spPr>
          <p:txBody>
            <a:bodyPr wrap="square" rtlCol="0">
              <a:spAutoFit/>
            </a:bodyPr>
            <a:lstStyle/>
            <a:p>
              <a:pPr algn="ctr" defTabSz="931591">
                <a:defRPr/>
              </a:pPr>
              <a:r>
                <a:rPr lang="en-US" sz="1070">
                  <a:solidFill>
                    <a:prstClr val="black"/>
                  </a:solidFill>
                  <a:latin typeface="Calibri" panose="020F0502020204030204"/>
                </a:rPr>
                <a:t>Blobs</a:t>
              </a:r>
            </a:p>
          </p:txBody>
        </p:sp>
      </p:grpSp>
      <p:grpSp>
        <p:nvGrpSpPr>
          <p:cNvPr id="12" name="Group 11">
            <a:extLst>
              <a:ext uri="{FF2B5EF4-FFF2-40B4-BE49-F238E27FC236}">
                <a16:creationId xmlns:a16="http://schemas.microsoft.com/office/drawing/2014/main" id="{94BBC08A-41A2-4ED9-966D-427EF58E935B}"/>
              </a:ext>
            </a:extLst>
          </p:cNvPr>
          <p:cNvGrpSpPr/>
          <p:nvPr/>
        </p:nvGrpSpPr>
        <p:grpSpPr>
          <a:xfrm>
            <a:off x="9154285" y="5140079"/>
            <a:ext cx="1091886" cy="658886"/>
            <a:chOff x="3003183" y="1132344"/>
            <a:chExt cx="1241543" cy="714265"/>
          </a:xfrm>
        </p:grpSpPr>
        <p:pic>
          <p:nvPicPr>
            <p:cNvPr id="13" name="Picture 12">
              <a:extLst>
                <a:ext uri="{FF2B5EF4-FFF2-40B4-BE49-F238E27FC236}">
                  <a16:creationId xmlns:a16="http://schemas.microsoft.com/office/drawing/2014/main" id="{13610221-7DB3-4D79-861D-A4261EDAE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29" y="1132344"/>
              <a:ext cx="660450" cy="388800"/>
            </a:xfrm>
            <a:prstGeom prst="rect">
              <a:avLst/>
            </a:prstGeom>
          </p:spPr>
        </p:pic>
        <p:sp>
          <p:nvSpPr>
            <p:cNvPr id="14" name="TextBox 13">
              <a:extLst>
                <a:ext uri="{FF2B5EF4-FFF2-40B4-BE49-F238E27FC236}">
                  <a16:creationId xmlns:a16="http://schemas.microsoft.com/office/drawing/2014/main" id="{4482F925-144D-4213-BE95-0A08238C7F6C}"/>
                </a:ext>
              </a:extLst>
            </p:cNvPr>
            <p:cNvSpPr txBox="1"/>
            <p:nvPr/>
          </p:nvSpPr>
          <p:spPr>
            <a:xfrm>
              <a:off x="3003183" y="1589616"/>
              <a:ext cx="1241543" cy="256993"/>
            </a:xfrm>
            <a:prstGeom prst="rect">
              <a:avLst/>
            </a:prstGeom>
            <a:noFill/>
          </p:spPr>
          <p:txBody>
            <a:bodyPr wrap="square" rtlCol="0">
              <a:spAutoFit/>
            </a:bodyPr>
            <a:lstStyle/>
            <a:p>
              <a:pPr algn="ctr" defTabSz="931591">
                <a:defRPr/>
              </a:pPr>
              <a:r>
                <a:rPr lang="en-US" sz="1070">
                  <a:solidFill>
                    <a:prstClr val="black"/>
                  </a:solidFill>
                  <a:latin typeface="Calibri" panose="020F0502020204030204"/>
                </a:rPr>
                <a:t>Cognitive Services</a:t>
              </a:r>
            </a:p>
          </p:txBody>
        </p:sp>
      </p:grpSp>
      <p:grpSp>
        <p:nvGrpSpPr>
          <p:cNvPr id="15" name="Group 14">
            <a:extLst>
              <a:ext uri="{FF2B5EF4-FFF2-40B4-BE49-F238E27FC236}">
                <a16:creationId xmlns:a16="http://schemas.microsoft.com/office/drawing/2014/main" id="{1F9DC8E5-CEB4-4333-AC6A-380EEEA88C3E}"/>
              </a:ext>
            </a:extLst>
          </p:cNvPr>
          <p:cNvGrpSpPr/>
          <p:nvPr/>
        </p:nvGrpSpPr>
        <p:grpSpPr>
          <a:xfrm>
            <a:off x="9126575" y="1789410"/>
            <a:ext cx="1091886" cy="823289"/>
            <a:chOff x="7877741" y="930364"/>
            <a:chExt cx="1241543" cy="892485"/>
          </a:xfrm>
        </p:grpSpPr>
        <p:sp>
          <p:nvSpPr>
            <p:cNvPr id="16" name="TextBox 15">
              <a:extLst>
                <a:ext uri="{FF2B5EF4-FFF2-40B4-BE49-F238E27FC236}">
                  <a16:creationId xmlns:a16="http://schemas.microsoft.com/office/drawing/2014/main" id="{9B467921-A8D0-4FA5-AE81-9C1A36D53CBB}"/>
                </a:ext>
              </a:extLst>
            </p:cNvPr>
            <p:cNvSpPr txBox="1"/>
            <p:nvPr/>
          </p:nvSpPr>
          <p:spPr>
            <a:xfrm>
              <a:off x="7877741" y="1565856"/>
              <a:ext cx="1241543" cy="25699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Machine Learning</a:t>
              </a:r>
            </a:p>
          </p:txBody>
        </p:sp>
        <p:pic>
          <p:nvPicPr>
            <p:cNvPr id="17" name="Picture 16">
              <a:extLst>
                <a:ext uri="{FF2B5EF4-FFF2-40B4-BE49-F238E27FC236}">
                  <a16:creationId xmlns:a16="http://schemas.microsoft.com/office/drawing/2014/main" id="{173BD278-B94A-48E9-9B69-B814CA31D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000" y="930364"/>
              <a:ext cx="641025" cy="660960"/>
            </a:xfrm>
            <a:prstGeom prst="rect">
              <a:avLst/>
            </a:prstGeom>
          </p:spPr>
        </p:pic>
      </p:grpSp>
      <p:grpSp>
        <p:nvGrpSpPr>
          <p:cNvPr id="18" name="Group 17">
            <a:extLst>
              <a:ext uri="{FF2B5EF4-FFF2-40B4-BE49-F238E27FC236}">
                <a16:creationId xmlns:a16="http://schemas.microsoft.com/office/drawing/2014/main" id="{2B36E6AC-9791-4228-B7AE-0CD69D0E80CF}"/>
              </a:ext>
            </a:extLst>
          </p:cNvPr>
          <p:cNvGrpSpPr/>
          <p:nvPr/>
        </p:nvGrpSpPr>
        <p:grpSpPr>
          <a:xfrm>
            <a:off x="9350946" y="3917768"/>
            <a:ext cx="643140" cy="998102"/>
            <a:chOff x="10526751" y="2114139"/>
            <a:chExt cx="731290" cy="1081992"/>
          </a:xfrm>
        </p:grpSpPr>
        <p:pic>
          <p:nvPicPr>
            <p:cNvPr id="19" name="Picture 18">
              <a:extLst>
                <a:ext uri="{FF2B5EF4-FFF2-40B4-BE49-F238E27FC236}">
                  <a16:creationId xmlns:a16="http://schemas.microsoft.com/office/drawing/2014/main" id="{0C7091D7-441C-4535-8BCD-C718548DAD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1773" y="2114139"/>
              <a:ext cx="641245" cy="675667"/>
            </a:xfrm>
            <a:prstGeom prst="rect">
              <a:avLst/>
            </a:prstGeom>
          </p:spPr>
        </p:pic>
        <p:sp>
          <p:nvSpPr>
            <p:cNvPr id="20" name="TextBox 19">
              <a:extLst>
                <a:ext uri="{FF2B5EF4-FFF2-40B4-BE49-F238E27FC236}">
                  <a16:creationId xmlns:a16="http://schemas.microsoft.com/office/drawing/2014/main" id="{95C7F4C3-91D2-46F7-A9A8-3A1EAD957B49}"/>
                </a:ext>
              </a:extLst>
            </p:cNvPr>
            <p:cNvSpPr txBox="1"/>
            <p:nvPr/>
          </p:nvSpPr>
          <p:spPr>
            <a:xfrm>
              <a:off x="10526751" y="2846805"/>
              <a:ext cx="731290" cy="349326"/>
            </a:xfrm>
            <a:prstGeom prst="rect">
              <a:avLst/>
            </a:prstGeom>
            <a:noFill/>
          </p:spPr>
          <p:txBody>
            <a:bodyPr wrap="none" lIns="93155" tIns="93155" rIns="93155" bIns="93155" rtlCol="0" anchor="ctr" anchorCtr="1">
              <a:spAutoFit/>
            </a:bodyPr>
            <a:lstStyle/>
            <a:p>
              <a:pPr algn="ctr" defTabSz="931379">
                <a:defRPr/>
              </a:pPr>
              <a:r>
                <a:rPr lang="en-US" sz="1070">
                  <a:gradFill>
                    <a:gsLst>
                      <a:gs pos="98571">
                        <a:srgbClr val="505050"/>
                      </a:gs>
                      <a:gs pos="72857">
                        <a:srgbClr val="505050"/>
                      </a:gs>
                    </a:gsLst>
                    <a:lin ang="5400000" scaled="1"/>
                  </a:gradFill>
                  <a:latin typeface="Segoe UI"/>
                </a:rPr>
                <a:t>3rd Party</a:t>
              </a:r>
            </a:p>
          </p:txBody>
        </p:sp>
      </p:grpSp>
      <p:cxnSp>
        <p:nvCxnSpPr>
          <p:cNvPr id="21" name="Elbow Connector 53">
            <a:extLst>
              <a:ext uri="{FF2B5EF4-FFF2-40B4-BE49-F238E27FC236}">
                <a16:creationId xmlns:a16="http://schemas.microsoft.com/office/drawing/2014/main" id="{61D629AE-3C3F-4819-8132-97F75E1388A4}"/>
              </a:ext>
            </a:extLst>
          </p:cNvPr>
          <p:cNvCxnSpPr>
            <a:cxnSpLocks/>
            <a:stCxn id="31" idx="3"/>
            <a:endCxn id="7" idx="1"/>
          </p:cNvCxnSpPr>
          <p:nvPr/>
        </p:nvCxnSpPr>
        <p:spPr>
          <a:xfrm>
            <a:off x="3953353" y="2184057"/>
            <a:ext cx="3815314" cy="318179"/>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22" name="Group 21">
            <a:extLst>
              <a:ext uri="{FF2B5EF4-FFF2-40B4-BE49-F238E27FC236}">
                <a16:creationId xmlns:a16="http://schemas.microsoft.com/office/drawing/2014/main" id="{850DB1DA-48AA-4538-A0DF-466B0F28BA8B}"/>
              </a:ext>
            </a:extLst>
          </p:cNvPr>
          <p:cNvGrpSpPr/>
          <p:nvPr/>
        </p:nvGrpSpPr>
        <p:grpSpPr>
          <a:xfrm>
            <a:off x="6067572" y="3114179"/>
            <a:ext cx="738225" cy="773347"/>
            <a:chOff x="5529500" y="3178879"/>
            <a:chExt cx="839408" cy="838346"/>
          </a:xfrm>
        </p:grpSpPr>
        <p:pic>
          <p:nvPicPr>
            <p:cNvPr id="23" name="Picture 22">
              <a:extLst>
                <a:ext uri="{FF2B5EF4-FFF2-40B4-BE49-F238E27FC236}">
                  <a16:creationId xmlns:a16="http://schemas.microsoft.com/office/drawing/2014/main" id="{30B08721-7858-4EE0-A533-FF03B495EF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6304" y="3178879"/>
              <a:ext cx="685800" cy="685800"/>
            </a:xfrm>
            <a:prstGeom prst="rect">
              <a:avLst/>
            </a:prstGeom>
          </p:spPr>
        </p:pic>
        <p:sp>
          <p:nvSpPr>
            <p:cNvPr id="24" name="TextBox 23">
              <a:extLst>
                <a:ext uri="{FF2B5EF4-FFF2-40B4-BE49-F238E27FC236}">
                  <a16:creationId xmlns:a16="http://schemas.microsoft.com/office/drawing/2014/main" id="{ADE290E7-DC6C-4104-9B4B-1387CCA5E7A1}"/>
                </a:ext>
              </a:extLst>
            </p:cNvPr>
            <p:cNvSpPr txBox="1"/>
            <p:nvPr/>
          </p:nvSpPr>
          <p:spPr>
            <a:xfrm>
              <a:off x="5529500" y="3760232"/>
              <a:ext cx="839408" cy="256993"/>
            </a:xfrm>
            <a:prstGeom prst="rect">
              <a:avLst/>
            </a:prstGeom>
            <a:noFill/>
          </p:spPr>
          <p:txBody>
            <a:bodyPr wrap="square" rtlCol="0">
              <a:spAutoFit/>
            </a:bodyPr>
            <a:lstStyle/>
            <a:p>
              <a:pPr algn="ctr" defTabSz="931591">
                <a:defRPr/>
              </a:pPr>
              <a:r>
                <a:rPr lang="en-US" sz="1070">
                  <a:solidFill>
                    <a:prstClr val="black"/>
                  </a:solidFill>
                  <a:latin typeface="Calibri" panose="020F0502020204030204"/>
                </a:rPr>
                <a:t>Logic Apps</a:t>
              </a:r>
            </a:p>
          </p:txBody>
        </p:sp>
      </p:grpSp>
      <p:grpSp>
        <p:nvGrpSpPr>
          <p:cNvPr id="25" name="Group 24">
            <a:extLst>
              <a:ext uri="{FF2B5EF4-FFF2-40B4-BE49-F238E27FC236}">
                <a16:creationId xmlns:a16="http://schemas.microsoft.com/office/drawing/2014/main" id="{FBC7E8F2-EFAA-4A5F-91BD-7C4ACD0F2BDC}"/>
              </a:ext>
            </a:extLst>
          </p:cNvPr>
          <p:cNvGrpSpPr/>
          <p:nvPr/>
        </p:nvGrpSpPr>
        <p:grpSpPr>
          <a:xfrm>
            <a:off x="4690529" y="3180993"/>
            <a:ext cx="738225" cy="743171"/>
            <a:chOff x="4142969" y="3277150"/>
            <a:chExt cx="839408" cy="805633"/>
          </a:xfrm>
        </p:grpSpPr>
        <p:pic>
          <p:nvPicPr>
            <p:cNvPr id="26" name="Picture 25">
              <a:extLst>
                <a:ext uri="{FF2B5EF4-FFF2-40B4-BE49-F238E27FC236}">
                  <a16:creationId xmlns:a16="http://schemas.microsoft.com/office/drawing/2014/main" id="{36674FF6-A511-4215-8DA2-ED6370948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8353" y="3277150"/>
              <a:ext cx="548640" cy="548640"/>
            </a:xfrm>
            <a:prstGeom prst="rect">
              <a:avLst/>
            </a:prstGeom>
          </p:spPr>
        </p:pic>
        <p:sp>
          <p:nvSpPr>
            <p:cNvPr id="27" name="TextBox 26">
              <a:extLst>
                <a:ext uri="{FF2B5EF4-FFF2-40B4-BE49-F238E27FC236}">
                  <a16:creationId xmlns:a16="http://schemas.microsoft.com/office/drawing/2014/main" id="{F8BB7474-459D-4088-8C27-8C9AC11A8FF3}"/>
                </a:ext>
              </a:extLst>
            </p:cNvPr>
            <p:cNvSpPr txBox="1"/>
            <p:nvPr/>
          </p:nvSpPr>
          <p:spPr>
            <a:xfrm>
              <a:off x="4142969" y="3825790"/>
              <a:ext cx="839408" cy="256993"/>
            </a:xfrm>
            <a:prstGeom prst="rect">
              <a:avLst/>
            </a:prstGeom>
            <a:noFill/>
          </p:spPr>
          <p:txBody>
            <a:bodyPr wrap="square" rtlCol="0">
              <a:spAutoFit/>
            </a:bodyPr>
            <a:lstStyle/>
            <a:p>
              <a:pPr algn="ctr" defTabSz="931591">
                <a:defRPr/>
              </a:pPr>
              <a:r>
                <a:rPr lang="en-US" sz="1070">
                  <a:solidFill>
                    <a:prstClr val="black"/>
                  </a:solidFill>
                  <a:latin typeface="Calibri" panose="020F0502020204030204"/>
                </a:rPr>
                <a:t>Service Bus</a:t>
              </a:r>
            </a:p>
          </p:txBody>
        </p:sp>
      </p:grpSp>
      <p:pic>
        <p:nvPicPr>
          <p:cNvPr id="28" name="Picture 27" descr="A close up of a sign&#10;&#10;Description generated with high confidence">
            <a:extLst>
              <a:ext uri="{FF2B5EF4-FFF2-40B4-BE49-F238E27FC236}">
                <a16:creationId xmlns:a16="http://schemas.microsoft.com/office/drawing/2014/main" id="{70069467-484F-4EC9-9982-2EA489C448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8510" y="4397231"/>
            <a:ext cx="957943" cy="502920"/>
          </a:xfrm>
          <a:prstGeom prst="rect">
            <a:avLst/>
          </a:prstGeom>
        </p:spPr>
      </p:pic>
      <p:pic>
        <p:nvPicPr>
          <p:cNvPr id="29" name="Picture 28">
            <a:extLst>
              <a:ext uri="{FF2B5EF4-FFF2-40B4-BE49-F238E27FC236}">
                <a16:creationId xmlns:a16="http://schemas.microsoft.com/office/drawing/2014/main" id="{35E8CA33-41B5-417A-8175-588E3DB672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5852" y="4424030"/>
            <a:ext cx="954913" cy="502920"/>
          </a:xfrm>
          <a:prstGeom prst="rect">
            <a:avLst/>
          </a:prstGeom>
        </p:spPr>
      </p:pic>
      <p:grpSp>
        <p:nvGrpSpPr>
          <p:cNvPr id="30" name="Group 29">
            <a:extLst>
              <a:ext uri="{FF2B5EF4-FFF2-40B4-BE49-F238E27FC236}">
                <a16:creationId xmlns:a16="http://schemas.microsoft.com/office/drawing/2014/main" id="{DD54C49D-6070-4CB0-BB3D-E9F4AE074F3E}"/>
              </a:ext>
            </a:extLst>
          </p:cNvPr>
          <p:cNvGrpSpPr/>
          <p:nvPr/>
        </p:nvGrpSpPr>
        <p:grpSpPr>
          <a:xfrm>
            <a:off x="3271625" y="1884371"/>
            <a:ext cx="739530" cy="852871"/>
            <a:chOff x="8228508" y="2307498"/>
            <a:chExt cx="1006357" cy="1106481"/>
          </a:xfrm>
        </p:grpSpPr>
        <p:pic>
          <p:nvPicPr>
            <p:cNvPr id="31" name="Picture 30">
              <a:extLst>
                <a:ext uri="{FF2B5EF4-FFF2-40B4-BE49-F238E27FC236}">
                  <a16:creationId xmlns:a16="http://schemas.microsoft.com/office/drawing/2014/main" id="{78617B8D-52C2-4C32-9F3E-D7479B2240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2" name="TextBox 31">
              <a:extLst>
                <a:ext uri="{FF2B5EF4-FFF2-40B4-BE49-F238E27FC236}">
                  <a16:creationId xmlns:a16="http://schemas.microsoft.com/office/drawing/2014/main" id="{463B637F-6E95-40AE-99D2-D7B466905DBB}"/>
                </a:ext>
              </a:extLst>
            </p:cNvPr>
            <p:cNvSpPr txBox="1"/>
            <p:nvPr/>
          </p:nvSpPr>
          <p:spPr>
            <a:xfrm>
              <a:off x="8228508" y="3080566"/>
              <a:ext cx="1006357" cy="33341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Functions</a:t>
              </a:r>
            </a:p>
          </p:txBody>
        </p:sp>
      </p:grpSp>
      <p:grpSp>
        <p:nvGrpSpPr>
          <p:cNvPr id="33" name="Group 32">
            <a:extLst>
              <a:ext uri="{FF2B5EF4-FFF2-40B4-BE49-F238E27FC236}">
                <a16:creationId xmlns:a16="http://schemas.microsoft.com/office/drawing/2014/main" id="{AD2EC96F-947B-462F-8745-58D32B289475}"/>
              </a:ext>
            </a:extLst>
          </p:cNvPr>
          <p:cNvGrpSpPr/>
          <p:nvPr/>
        </p:nvGrpSpPr>
        <p:grpSpPr>
          <a:xfrm>
            <a:off x="3271625" y="3138827"/>
            <a:ext cx="739530" cy="852871"/>
            <a:chOff x="8228508" y="2307498"/>
            <a:chExt cx="1006357" cy="1106481"/>
          </a:xfrm>
        </p:grpSpPr>
        <p:pic>
          <p:nvPicPr>
            <p:cNvPr id="34" name="Picture 33">
              <a:extLst>
                <a:ext uri="{FF2B5EF4-FFF2-40B4-BE49-F238E27FC236}">
                  <a16:creationId xmlns:a16="http://schemas.microsoft.com/office/drawing/2014/main" id="{A8FF9463-5F55-4FD7-862C-9BAD134369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5" name="TextBox 34">
              <a:extLst>
                <a:ext uri="{FF2B5EF4-FFF2-40B4-BE49-F238E27FC236}">
                  <a16:creationId xmlns:a16="http://schemas.microsoft.com/office/drawing/2014/main" id="{F7DB0DC3-8BDC-4681-99FA-AAED0A8537F6}"/>
                </a:ext>
              </a:extLst>
            </p:cNvPr>
            <p:cNvSpPr txBox="1"/>
            <p:nvPr/>
          </p:nvSpPr>
          <p:spPr>
            <a:xfrm>
              <a:off x="8228508" y="3080566"/>
              <a:ext cx="1006357" cy="33341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Functions</a:t>
              </a:r>
            </a:p>
          </p:txBody>
        </p:sp>
      </p:grpSp>
      <p:grpSp>
        <p:nvGrpSpPr>
          <p:cNvPr id="36" name="Group 35">
            <a:extLst>
              <a:ext uri="{FF2B5EF4-FFF2-40B4-BE49-F238E27FC236}">
                <a16:creationId xmlns:a16="http://schemas.microsoft.com/office/drawing/2014/main" id="{61E1E35D-0376-4261-AEE7-A613836A24FE}"/>
              </a:ext>
            </a:extLst>
          </p:cNvPr>
          <p:cNvGrpSpPr/>
          <p:nvPr/>
        </p:nvGrpSpPr>
        <p:grpSpPr>
          <a:xfrm>
            <a:off x="3271625" y="4377845"/>
            <a:ext cx="739530" cy="852871"/>
            <a:chOff x="8228508" y="2307498"/>
            <a:chExt cx="1006357" cy="1106481"/>
          </a:xfrm>
        </p:grpSpPr>
        <p:pic>
          <p:nvPicPr>
            <p:cNvPr id="37" name="Picture 36">
              <a:extLst>
                <a:ext uri="{FF2B5EF4-FFF2-40B4-BE49-F238E27FC236}">
                  <a16:creationId xmlns:a16="http://schemas.microsoft.com/office/drawing/2014/main" id="{056101BD-5ADB-44AD-984B-05AA1B9915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8" name="TextBox 37">
              <a:extLst>
                <a:ext uri="{FF2B5EF4-FFF2-40B4-BE49-F238E27FC236}">
                  <a16:creationId xmlns:a16="http://schemas.microsoft.com/office/drawing/2014/main" id="{F59CCC98-FC6C-484F-9C0A-44BC45B3E536}"/>
                </a:ext>
              </a:extLst>
            </p:cNvPr>
            <p:cNvSpPr txBox="1"/>
            <p:nvPr/>
          </p:nvSpPr>
          <p:spPr>
            <a:xfrm>
              <a:off x="8228508" y="3080566"/>
              <a:ext cx="1006357" cy="33341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Functions</a:t>
              </a:r>
            </a:p>
          </p:txBody>
        </p:sp>
      </p:grpSp>
      <p:sp>
        <p:nvSpPr>
          <p:cNvPr id="39" name="TextBox 38">
            <a:extLst>
              <a:ext uri="{FF2B5EF4-FFF2-40B4-BE49-F238E27FC236}">
                <a16:creationId xmlns:a16="http://schemas.microsoft.com/office/drawing/2014/main" id="{D7B4AF66-7665-40E7-92D4-574DB4F80E42}"/>
              </a:ext>
            </a:extLst>
          </p:cNvPr>
          <p:cNvSpPr txBox="1"/>
          <p:nvPr/>
        </p:nvSpPr>
        <p:spPr>
          <a:xfrm>
            <a:off x="1708509" y="4991141"/>
            <a:ext cx="957943" cy="25699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Event Grid</a:t>
            </a:r>
          </a:p>
        </p:txBody>
      </p:sp>
      <p:sp>
        <p:nvSpPr>
          <p:cNvPr id="40" name="TextBox 39">
            <a:extLst>
              <a:ext uri="{FF2B5EF4-FFF2-40B4-BE49-F238E27FC236}">
                <a16:creationId xmlns:a16="http://schemas.microsoft.com/office/drawing/2014/main" id="{7EFAADD4-FF9C-4F8B-93F7-E763649BD184}"/>
              </a:ext>
            </a:extLst>
          </p:cNvPr>
          <p:cNvSpPr txBox="1"/>
          <p:nvPr/>
        </p:nvSpPr>
        <p:spPr>
          <a:xfrm>
            <a:off x="7472822" y="4973179"/>
            <a:ext cx="957943" cy="25699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Cosmos DB</a:t>
            </a:r>
          </a:p>
        </p:txBody>
      </p:sp>
      <p:grpSp>
        <p:nvGrpSpPr>
          <p:cNvPr id="41" name="Group 40">
            <a:extLst>
              <a:ext uri="{FF2B5EF4-FFF2-40B4-BE49-F238E27FC236}">
                <a16:creationId xmlns:a16="http://schemas.microsoft.com/office/drawing/2014/main" id="{2D33D0E3-2247-4FB9-A093-6C4A06160D5D}"/>
              </a:ext>
            </a:extLst>
          </p:cNvPr>
          <p:cNvGrpSpPr/>
          <p:nvPr/>
        </p:nvGrpSpPr>
        <p:grpSpPr>
          <a:xfrm>
            <a:off x="6067572" y="4374810"/>
            <a:ext cx="739530" cy="852871"/>
            <a:chOff x="8228508" y="2307498"/>
            <a:chExt cx="1006357" cy="1106481"/>
          </a:xfrm>
        </p:grpSpPr>
        <p:pic>
          <p:nvPicPr>
            <p:cNvPr id="42" name="Picture 41">
              <a:extLst>
                <a:ext uri="{FF2B5EF4-FFF2-40B4-BE49-F238E27FC236}">
                  <a16:creationId xmlns:a16="http://schemas.microsoft.com/office/drawing/2014/main" id="{D4D3D6AF-F8E2-4D63-9292-1A97D8C4F1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43" name="TextBox 42">
              <a:extLst>
                <a:ext uri="{FF2B5EF4-FFF2-40B4-BE49-F238E27FC236}">
                  <a16:creationId xmlns:a16="http://schemas.microsoft.com/office/drawing/2014/main" id="{B20FF7DF-D632-41E6-9913-8B62A5528176}"/>
                </a:ext>
              </a:extLst>
            </p:cNvPr>
            <p:cNvSpPr txBox="1"/>
            <p:nvPr/>
          </p:nvSpPr>
          <p:spPr>
            <a:xfrm>
              <a:off x="8228508" y="3080566"/>
              <a:ext cx="1006357" cy="333413"/>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Functions</a:t>
              </a:r>
            </a:p>
          </p:txBody>
        </p:sp>
      </p:grpSp>
      <p:pic>
        <p:nvPicPr>
          <p:cNvPr id="44" name="Picture 4" descr="https://upload.wikimedia.org/wikipedia/commons/thumb/5/59/SAP_2011_logo.svg/1200px-SAP_2011_logo.svg.png">
            <a:extLst>
              <a:ext uri="{FF2B5EF4-FFF2-40B4-BE49-F238E27FC236}">
                <a16:creationId xmlns:a16="http://schemas.microsoft.com/office/drawing/2014/main" id="{690FCC38-B2F4-4949-92E3-5F409886F9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3085" y="3180038"/>
            <a:ext cx="986118" cy="50292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53">
            <a:extLst>
              <a:ext uri="{FF2B5EF4-FFF2-40B4-BE49-F238E27FC236}">
                <a16:creationId xmlns:a16="http://schemas.microsoft.com/office/drawing/2014/main" id="{2A84EDC1-02DC-4EF6-BDE9-28A2570A1179}"/>
              </a:ext>
            </a:extLst>
          </p:cNvPr>
          <p:cNvCxnSpPr>
            <a:cxnSpLocks/>
            <a:stCxn id="34" idx="3"/>
            <a:endCxn id="26" idx="1"/>
          </p:cNvCxnSpPr>
          <p:nvPr/>
        </p:nvCxnSpPr>
        <p:spPr>
          <a:xfrm flipV="1">
            <a:off x="3953353" y="3434045"/>
            <a:ext cx="865035" cy="4468"/>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53">
            <a:extLst>
              <a:ext uri="{FF2B5EF4-FFF2-40B4-BE49-F238E27FC236}">
                <a16:creationId xmlns:a16="http://schemas.microsoft.com/office/drawing/2014/main" id="{C5902622-1630-4856-8631-6DBA8D6371D7}"/>
              </a:ext>
            </a:extLst>
          </p:cNvPr>
          <p:cNvCxnSpPr>
            <a:cxnSpLocks/>
            <a:stCxn id="37" idx="3"/>
            <a:endCxn id="26" idx="1"/>
          </p:cNvCxnSpPr>
          <p:nvPr/>
        </p:nvCxnSpPr>
        <p:spPr>
          <a:xfrm flipV="1">
            <a:off x="3953353" y="3434045"/>
            <a:ext cx="865035" cy="124348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7" name="Elbow Connector 53">
            <a:extLst>
              <a:ext uri="{FF2B5EF4-FFF2-40B4-BE49-F238E27FC236}">
                <a16:creationId xmlns:a16="http://schemas.microsoft.com/office/drawing/2014/main" id="{32FDFCB4-B775-4D29-8F43-84F96C52B4A5}"/>
              </a:ext>
            </a:extLst>
          </p:cNvPr>
          <p:cNvCxnSpPr>
            <a:cxnSpLocks/>
            <a:stCxn id="26" idx="3"/>
            <a:endCxn id="42" idx="1"/>
          </p:cNvCxnSpPr>
          <p:nvPr/>
        </p:nvCxnSpPr>
        <p:spPr>
          <a:xfrm>
            <a:off x="5300894" y="3434045"/>
            <a:ext cx="834597" cy="1240451"/>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8" name="Elbow Connector 53">
            <a:extLst>
              <a:ext uri="{FF2B5EF4-FFF2-40B4-BE49-F238E27FC236}">
                <a16:creationId xmlns:a16="http://schemas.microsoft.com/office/drawing/2014/main" id="{464145D0-FB27-4941-B4CC-6840DF9A0975}"/>
              </a:ext>
            </a:extLst>
          </p:cNvPr>
          <p:cNvCxnSpPr>
            <a:cxnSpLocks/>
            <a:stCxn id="26" idx="3"/>
            <a:endCxn id="23" idx="1"/>
          </p:cNvCxnSpPr>
          <p:nvPr/>
        </p:nvCxnSpPr>
        <p:spPr>
          <a:xfrm flipV="1">
            <a:off x="5300894" y="3430493"/>
            <a:ext cx="834224" cy="355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9" name="Elbow Connector 53">
            <a:extLst>
              <a:ext uri="{FF2B5EF4-FFF2-40B4-BE49-F238E27FC236}">
                <a16:creationId xmlns:a16="http://schemas.microsoft.com/office/drawing/2014/main" id="{EBE7E92D-B27A-417C-8889-132B0A016841}"/>
              </a:ext>
            </a:extLst>
          </p:cNvPr>
          <p:cNvCxnSpPr>
            <a:cxnSpLocks/>
            <a:stCxn id="23" idx="3"/>
            <a:endCxn id="44" idx="1"/>
          </p:cNvCxnSpPr>
          <p:nvPr/>
        </p:nvCxnSpPr>
        <p:spPr>
          <a:xfrm>
            <a:off x="6738251" y="3430493"/>
            <a:ext cx="2524834" cy="100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0" name="Elbow Connector 53">
            <a:extLst>
              <a:ext uri="{FF2B5EF4-FFF2-40B4-BE49-F238E27FC236}">
                <a16:creationId xmlns:a16="http://schemas.microsoft.com/office/drawing/2014/main" id="{B48FDA1A-B292-4E7C-8643-B810EB395AFA}"/>
              </a:ext>
            </a:extLst>
          </p:cNvPr>
          <p:cNvCxnSpPr>
            <a:cxnSpLocks/>
            <a:stCxn id="42" idx="3"/>
          </p:cNvCxnSpPr>
          <p:nvPr/>
        </p:nvCxnSpPr>
        <p:spPr>
          <a:xfrm>
            <a:off x="6749300" y="4674496"/>
            <a:ext cx="923122" cy="3438"/>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Elbow Connector 53">
            <a:extLst>
              <a:ext uri="{FF2B5EF4-FFF2-40B4-BE49-F238E27FC236}">
                <a16:creationId xmlns:a16="http://schemas.microsoft.com/office/drawing/2014/main" id="{C185AB9C-C639-45AD-8EE5-5F7A0B7F7E22}"/>
              </a:ext>
            </a:extLst>
          </p:cNvPr>
          <p:cNvCxnSpPr>
            <a:cxnSpLocks/>
            <a:stCxn id="42" idx="3"/>
            <a:endCxn id="10" idx="1"/>
          </p:cNvCxnSpPr>
          <p:nvPr/>
        </p:nvCxnSpPr>
        <p:spPr>
          <a:xfrm>
            <a:off x="6749300" y="4674496"/>
            <a:ext cx="912073" cy="1137304"/>
          </a:xfrm>
          <a:prstGeom prst="bentConnector3">
            <a:avLst>
              <a:gd name="adj1" fmla="val 3567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Elbow Connector 53">
            <a:extLst>
              <a:ext uri="{FF2B5EF4-FFF2-40B4-BE49-F238E27FC236}">
                <a16:creationId xmlns:a16="http://schemas.microsoft.com/office/drawing/2014/main" id="{9B2B31E4-E113-41F7-A5D7-9914275A6662}"/>
              </a:ext>
            </a:extLst>
          </p:cNvPr>
          <p:cNvCxnSpPr>
            <a:cxnSpLocks/>
            <a:stCxn id="23" idx="3"/>
            <a:endCxn id="19" idx="1"/>
          </p:cNvCxnSpPr>
          <p:nvPr/>
        </p:nvCxnSpPr>
        <p:spPr>
          <a:xfrm>
            <a:off x="6738251" y="3430493"/>
            <a:ext cx="2652290" cy="798916"/>
          </a:xfrm>
          <a:prstGeom prst="bentConnector3">
            <a:avLst>
              <a:gd name="adj1" fmla="val 8152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3" name="Elbow Connector 53">
            <a:extLst>
              <a:ext uri="{FF2B5EF4-FFF2-40B4-BE49-F238E27FC236}">
                <a16:creationId xmlns:a16="http://schemas.microsoft.com/office/drawing/2014/main" id="{71638394-0C9E-4742-A10C-A5123C6C10FE}"/>
              </a:ext>
            </a:extLst>
          </p:cNvPr>
          <p:cNvCxnSpPr>
            <a:cxnSpLocks/>
            <a:endCxn id="37" idx="1"/>
          </p:cNvCxnSpPr>
          <p:nvPr/>
        </p:nvCxnSpPr>
        <p:spPr>
          <a:xfrm>
            <a:off x="2432747" y="4663346"/>
            <a:ext cx="906797" cy="1418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54" name="Group 53">
            <a:extLst>
              <a:ext uri="{FF2B5EF4-FFF2-40B4-BE49-F238E27FC236}">
                <a16:creationId xmlns:a16="http://schemas.microsoft.com/office/drawing/2014/main" id="{24600DD5-4229-4336-87C6-664D80A91144}"/>
              </a:ext>
            </a:extLst>
          </p:cNvPr>
          <p:cNvGrpSpPr/>
          <p:nvPr/>
        </p:nvGrpSpPr>
        <p:grpSpPr>
          <a:xfrm>
            <a:off x="1696686" y="3191633"/>
            <a:ext cx="957943" cy="909437"/>
            <a:chOff x="2166761" y="3696214"/>
            <a:chExt cx="957943" cy="909437"/>
          </a:xfrm>
        </p:grpSpPr>
        <p:pic>
          <p:nvPicPr>
            <p:cNvPr id="55" name="Graphic 54">
              <a:extLst>
                <a:ext uri="{FF2B5EF4-FFF2-40B4-BE49-F238E27FC236}">
                  <a16:creationId xmlns:a16="http://schemas.microsoft.com/office/drawing/2014/main" id="{7A2EB947-6A47-4415-AF5C-5FE29D2FBCE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10" y="3696214"/>
              <a:ext cx="502920" cy="502920"/>
            </a:xfrm>
            <a:prstGeom prst="rect">
              <a:avLst/>
            </a:prstGeom>
          </p:spPr>
        </p:pic>
        <p:sp>
          <p:nvSpPr>
            <p:cNvPr id="56" name="TextBox 55">
              <a:extLst>
                <a:ext uri="{FF2B5EF4-FFF2-40B4-BE49-F238E27FC236}">
                  <a16:creationId xmlns:a16="http://schemas.microsoft.com/office/drawing/2014/main" id="{8B1B8259-A36C-4E7E-B68A-35CC87E6BE02}"/>
                </a:ext>
              </a:extLst>
            </p:cNvPr>
            <p:cNvSpPr txBox="1"/>
            <p:nvPr/>
          </p:nvSpPr>
          <p:spPr>
            <a:xfrm>
              <a:off x="2166761" y="4183997"/>
              <a:ext cx="957943" cy="421654"/>
            </a:xfrm>
            <a:prstGeom prst="rect">
              <a:avLst/>
            </a:prstGeom>
            <a:noFill/>
          </p:spPr>
          <p:txBody>
            <a:bodyPr wrap="square" rtlCol="0">
              <a:spAutoFit/>
            </a:bodyPr>
            <a:lstStyle/>
            <a:p>
              <a:pPr algn="ctr" defTabSz="931591">
                <a:defRPr/>
              </a:pPr>
              <a:r>
                <a:rPr lang="en-US" sz="1070" dirty="0">
                  <a:solidFill>
                    <a:prstClr val="black"/>
                  </a:solidFill>
                  <a:latin typeface="Calibri" panose="020F0502020204030204"/>
                </a:rPr>
                <a:t>API Management</a:t>
              </a:r>
            </a:p>
          </p:txBody>
        </p:sp>
      </p:grpSp>
      <p:cxnSp>
        <p:nvCxnSpPr>
          <p:cNvPr id="57" name="Elbow Connector 53">
            <a:extLst>
              <a:ext uri="{FF2B5EF4-FFF2-40B4-BE49-F238E27FC236}">
                <a16:creationId xmlns:a16="http://schemas.microsoft.com/office/drawing/2014/main" id="{77073E36-FDB5-43BF-9EC9-71926972878C}"/>
              </a:ext>
            </a:extLst>
          </p:cNvPr>
          <p:cNvCxnSpPr>
            <a:cxnSpLocks/>
            <a:stCxn id="55" idx="3"/>
            <a:endCxn id="34" idx="1"/>
          </p:cNvCxnSpPr>
          <p:nvPr/>
        </p:nvCxnSpPr>
        <p:spPr>
          <a:xfrm flipV="1">
            <a:off x="2417155" y="3438513"/>
            <a:ext cx="922389" cy="458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8" name="Elbow Connector 53">
            <a:extLst>
              <a:ext uri="{FF2B5EF4-FFF2-40B4-BE49-F238E27FC236}">
                <a16:creationId xmlns:a16="http://schemas.microsoft.com/office/drawing/2014/main" id="{9B513978-C0F9-4FB2-960D-01A4F2B60E92}"/>
              </a:ext>
            </a:extLst>
          </p:cNvPr>
          <p:cNvCxnSpPr>
            <a:cxnSpLocks/>
            <a:stCxn id="55" idx="3"/>
            <a:endCxn id="31" idx="1"/>
          </p:cNvCxnSpPr>
          <p:nvPr/>
        </p:nvCxnSpPr>
        <p:spPr>
          <a:xfrm flipV="1">
            <a:off x="2417155" y="2184057"/>
            <a:ext cx="922389" cy="125903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9" name="Elbow Connector 53">
            <a:extLst>
              <a:ext uri="{FF2B5EF4-FFF2-40B4-BE49-F238E27FC236}">
                <a16:creationId xmlns:a16="http://schemas.microsoft.com/office/drawing/2014/main" id="{C656B438-3910-496E-8524-FFCFF3726EEB}"/>
              </a:ext>
            </a:extLst>
          </p:cNvPr>
          <p:cNvCxnSpPr>
            <a:cxnSpLocks/>
            <a:stCxn id="31" idx="3"/>
            <a:endCxn id="17" idx="1"/>
          </p:cNvCxnSpPr>
          <p:nvPr/>
        </p:nvCxnSpPr>
        <p:spPr>
          <a:xfrm flipV="1">
            <a:off x="3953353" y="2094268"/>
            <a:ext cx="5437287" cy="89789"/>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0" name="Elbow Connector 53">
            <a:extLst>
              <a:ext uri="{FF2B5EF4-FFF2-40B4-BE49-F238E27FC236}">
                <a16:creationId xmlns:a16="http://schemas.microsoft.com/office/drawing/2014/main" id="{5C2FF26C-F069-49ED-B34B-EA19029D0DCF}"/>
              </a:ext>
            </a:extLst>
          </p:cNvPr>
          <p:cNvCxnSpPr>
            <a:cxnSpLocks/>
            <a:stCxn id="42" idx="3"/>
            <a:endCxn id="13" idx="1"/>
          </p:cNvCxnSpPr>
          <p:nvPr/>
        </p:nvCxnSpPr>
        <p:spPr>
          <a:xfrm>
            <a:off x="6749300" y="4674496"/>
            <a:ext cx="2660508" cy="644911"/>
          </a:xfrm>
          <a:prstGeom prst="bentConnector3">
            <a:avLst>
              <a:gd name="adj1" fmla="val 2086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338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74638" y="2125662"/>
            <a:ext cx="11887200" cy="2179058"/>
          </a:xfrm>
        </p:spPr>
        <p:txBody>
          <a:bodyPr/>
          <a:lstStyle/>
          <a:p>
            <a:r>
              <a:rPr lang="en-US" dirty="0"/>
              <a:t>Design for media service solutions</a:t>
            </a:r>
          </a:p>
        </p:txBody>
      </p:sp>
    </p:spTree>
    <p:extLst>
      <p:ext uri="{BB962C8B-B14F-4D97-AF65-F5344CB8AC3E}">
        <p14:creationId xmlns:p14="http://schemas.microsoft.com/office/powerpoint/2010/main" val="32954620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media service solutions</a:t>
            </a:r>
          </a:p>
        </p:txBody>
      </p:sp>
      <p:sp>
        <p:nvSpPr>
          <p:cNvPr id="5" name="Text Placeholder 4"/>
          <p:cNvSpPr>
            <a:spLocks noGrp="1"/>
          </p:cNvSpPr>
          <p:nvPr>
            <p:ph type="body" sz="quarter" idx="10"/>
          </p:nvPr>
        </p:nvSpPr>
        <p:spPr>
          <a:xfrm>
            <a:off x="541088" y="1506017"/>
            <a:ext cx="11601993" cy="3801490"/>
          </a:xfrm>
        </p:spPr>
        <p:txBody>
          <a:bodyPr/>
          <a:lstStyle/>
          <a:p>
            <a:r>
              <a:rPr lang="en-US" sz="3672" dirty="0"/>
              <a:t>Encoding</a:t>
            </a:r>
          </a:p>
          <a:p>
            <a:r>
              <a:rPr lang="en-US" sz="3672" dirty="0"/>
              <a:t>Media Analytics</a:t>
            </a:r>
          </a:p>
          <a:p>
            <a:r>
              <a:rPr lang="en-US" sz="3672" dirty="0"/>
              <a:t>Streaming</a:t>
            </a:r>
          </a:p>
          <a:p>
            <a:r>
              <a:rPr lang="en-US" sz="3672" dirty="0"/>
              <a:t>Content Protection</a:t>
            </a:r>
          </a:p>
          <a:p>
            <a:r>
              <a:rPr lang="en-US" sz="3672" dirty="0"/>
              <a:t>Content Delivery Network (CDN)</a:t>
            </a:r>
          </a:p>
          <a:p>
            <a:r>
              <a:rPr lang="en-US" sz="3672" dirty="0"/>
              <a:t>Azure Media Player</a:t>
            </a:r>
          </a:p>
        </p:txBody>
      </p:sp>
    </p:spTree>
    <p:extLst>
      <p:ext uri="{BB962C8B-B14F-4D97-AF65-F5344CB8AC3E}">
        <p14:creationId xmlns:p14="http://schemas.microsoft.com/office/powerpoint/2010/main" val="386935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Video-on-demand digital media</a:t>
            </a:r>
          </a:p>
        </p:txBody>
      </p:sp>
      <p:pic>
        <p:nvPicPr>
          <p:cNvPr id="6" name="Graphic 5">
            <a:extLst>
              <a:ext uri="{FF2B5EF4-FFF2-40B4-BE49-F238E27FC236}">
                <a16:creationId xmlns:a16="http://schemas.microsoft.com/office/drawing/2014/main" id="{9177911E-90CC-4CFC-A331-C644B2405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37" y="1439862"/>
            <a:ext cx="10944334" cy="5105400"/>
          </a:xfrm>
          <a:prstGeom prst="rect">
            <a:avLst/>
          </a:prstGeom>
        </p:spPr>
      </p:pic>
    </p:spTree>
    <p:extLst>
      <p:ext uri="{BB962C8B-B14F-4D97-AF65-F5344CB8AC3E}">
        <p14:creationId xmlns:p14="http://schemas.microsoft.com/office/powerpoint/2010/main" val="116647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streaming digital media</a:t>
            </a:r>
          </a:p>
        </p:txBody>
      </p:sp>
      <p:pic>
        <p:nvPicPr>
          <p:cNvPr id="2" name="Graphic 1">
            <a:extLst>
              <a:ext uri="{FF2B5EF4-FFF2-40B4-BE49-F238E27FC236}">
                <a16:creationId xmlns:a16="http://schemas.microsoft.com/office/drawing/2014/main" id="{4997A9A1-C1A5-4DE7-8C6E-71AE115FA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077" y="1363662"/>
            <a:ext cx="11739536" cy="5105400"/>
          </a:xfrm>
          <a:prstGeom prst="rect">
            <a:avLst/>
          </a:prstGeom>
        </p:spPr>
      </p:pic>
    </p:spTree>
    <p:extLst>
      <p:ext uri="{BB962C8B-B14F-4D97-AF65-F5344CB8AC3E}">
        <p14:creationId xmlns:p14="http://schemas.microsoft.com/office/powerpoint/2010/main" val="3338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42132" y="1335593"/>
            <a:ext cx="7771298" cy="1244758"/>
          </a:xfrm>
        </p:spPr>
        <p:txBody>
          <a:bodyPr/>
          <a:lstStyle/>
          <a:p>
            <a:r>
              <a:rPr lang="en-US" sz="6731" dirty="0">
                <a:solidFill>
                  <a:srgbClr val="000000"/>
                </a:solidFill>
                <a:latin typeface="Segoe UI" panose="020B0502040204020203" pitchFamily="34" charset="0"/>
              </a:rPr>
              <a:t>Questions?</a:t>
            </a:r>
          </a:p>
        </p:txBody>
      </p:sp>
    </p:spTree>
    <p:extLst>
      <p:ext uri="{BB962C8B-B14F-4D97-AF65-F5344CB8AC3E}">
        <p14:creationId xmlns:p14="http://schemas.microsoft.com/office/powerpoint/2010/main" val="2056707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Solutions by using Platform Services</a:t>
            </a:r>
          </a:p>
        </p:txBody>
      </p:sp>
      <p:sp>
        <p:nvSpPr>
          <p:cNvPr id="5" name="Text Placeholder 4"/>
          <p:cNvSpPr>
            <a:spLocks noGrp="1"/>
          </p:cNvSpPr>
          <p:nvPr>
            <p:ph type="body" sz="quarter" idx="10"/>
          </p:nvPr>
        </p:nvSpPr>
        <p:spPr>
          <a:xfrm>
            <a:off x="541088" y="1506017"/>
            <a:ext cx="11601993" cy="2558201"/>
          </a:xfrm>
        </p:spPr>
        <p:txBody>
          <a:bodyPr/>
          <a:lstStyle/>
          <a:p>
            <a:r>
              <a:rPr lang="en-US" sz="3672" dirty="0"/>
              <a:t>Design for Artificial Intelligence Services </a:t>
            </a:r>
          </a:p>
          <a:p>
            <a:r>
              <a:rPr lang="en-US" sz="3672" dirty="0"/>
              <a:t>Design for IoT </a:t>
            </a:r>
          </a:p>
          <a:p>
            <a:r>
              <a:rPr lang="en-US" sz="3672" dirty="0"/>
              <a:t>Design messaging solution architectures </a:t>
            </a:r>
          </a:p>
          <a:p>
            <a:r>
              <a:rPr lang="en-US" sz="3672" dirty="0"/>
              <a:t>Design for media service solutions </a:t>
            </a:r>
          </a:p>
        </p:txBody>
      </p:sp>
    </p:spTree>
    <p:extLst>
      <p:ext uri="{BB962C8B-B14F-4D97-AF65-F5344CB8AC3E}">
        <p14:creationId xmlns:p14="http://schemas.microsoft.com/office/powerpoint/2010/main" val="195105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74638" y="2125662"/>
            <a:ext cx="11887200" cy="2179058"/>
          </a:xfrm>
        </p:spPr>
        <p:txBody>
          <a:bodyPr/>
          <a:lstStyle/>
          <a:p>
            <a:r>
              <a:rPr lang="en-US" dirty="0"/>
              <a:t>Design for Artificial Intelligence Services</a:t>
            </a:r>
          </a:p>
        </p:txBody>
      </p:sp>
    </p:spTree>
    <p:extLst>
      <p:ext uri="{BB962C8B-B14F-4D97-AF65-F5344CB8AC3E}">
        <p14:creationId xmlns:p14="http://schemas.microsoft.com/office/powerpoint/2010/main" val="16365575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Artificial Intelligence Services</a:t>
            </a:r>
          </a:p>
        </p:txBody>
      </p:sp>
      <p:sp>
        <p:nvSpPr>
          <p:cNvPr id="5" name="Text Placeholder 4"/>
          <p:cNvSpPr>
            <a:spLocks noGrp="1"/>
          </p:cNvSpPr>
          <p:nvPr>
            <p:ph type="body" sz="quarter" idx="10"/>
          </p:nvPr>
        </p:nvSpPr>
        <p:spPr>
          <a:xfrm>
            <a:off x="541088" y="1506017"/>
            <a:ext cx="11601993" cy="1936556"/>
          </a:xfrm>
        </p:spPr>
        <p:txBody>
          <a:bodyPr/>
          <a:lstStyle/>
          <a:p>
            <a:r>
              <a:rPr lang="en-US" sz="3672" dirty="0"/>
              <a:t>Cognitive Services</a:t>
            </a:r>
          </a:p>
          <a:p>
            <a:r>
              <a:rPr lang="en-US" sz="3672" dirty="0"/>
              <a:t>Azure Bot Service</a:t>
            </a:r>
          </a:p>
          <a:p>
            <a:r>
              <a:rPr lang="en-US" sz="3672" dirty="0"/>
              <a:t>Azure Machine Learning</a:t>
            </a:r>
          </a:p>
        </p:txBody>
      </p:sp>
    </p:spTree>
    <p:extLst>
      <p:ext uri="{BB962C8B-B14F-4D97-AF65-F5344CB8AC3E}">
        <p14:creationId xmlns:p14="http://schemas.microsoft.com/office/powerpoint/2010/main" val="2731326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a:t>
            </a:r>
          </a:p>
        </p:txBody>
      </p:sp>
      <p:sp>
        <p:nvSpPr>
          <p:cNvPr id="6" name="Rectangle 5">
            <a:extLst>
              <a:ext uri="{FF2B5EF4-FFF2-40B4-BE49-F238E27FC236}">
                <a16:creationId xmlns:a16="http://schemas.microsoft.com/office/drawing/2014/main" id="{289406AB-74A6-43BA-BA03-AE9765C84FF8}"/>
              </a:ext>
            </a:extLst>
          </p:cNvPr>
          <p:cNvSpPr/>
          <p:nvPr/>
        </p:nvSpPr>
        <p:spPr bwMode="auto">
          <a:xfrm>
            <a:off x="459605" y="2935344"/>
            <a:ext cx="2272597" cy="98612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t" anchorCtr="0" compatLnSpc="1">
            <a:prstTxWarp prst="textNoShape">
              <a:avLst/>
            </a:prstTxWarp>
          </a:bodyPr>
          <a:lstStyle/>
          <a:p>
            <a:pPr defTabSz="932411" fontAlgn="base">
              <a:spcAft>
                <a:spcPts val="1200"/>
              </a:spcAft>
              <a:defRPr/>
            </a:pPr>
            <a:r>
              <a:rPr lang="en-US" sz="1801" b="1" kern="0" spc="50" dirty="0">
                <a:solidFill>
                  <a:srgbClr val="0078D7"/>
                </a:solidFill>
                <a:latin typeface="+mj-lt"/>
                <a:cs typeface="Segoe UI Semibold" panose="020B0702040204020203" pitchFamily="34" charset="0"/>
              </a:rPr>
              <a:t>Vision</a:t>
            </a:r>
          </a:p>
          <a:p>
            <a:pPr defTabSz="932411" fontAlgn="base">
              <a:spcAft>
                <a:spcPts val="1200"/>
              </a:spcAft>
              <a:defRPr/>
            </a:pPr>
            <a:r>
              <a:rPr lang="en-US" sz="1599" kern="0" spc="50" dirty="0">
                <a:latin typeface="+mj-lt"/>
                <a:cs typeface="Segoe UI Semibold" panose="020B0702040204020203" pitchFamily="34" charset="0"/>
              </a:rPr>
              <a:t>Computer Vision</a:t>
            </a:r>
          </a:p>
          <a:p>
            <a:pPr defTabSz="932411" fontAlgn="base">
              <a:spcAft>
                <a:spcPts val="1200"/>
              </a:spcAft>
              <a:defRPr/>
            </a:pPr>
            <a:r>
              <a:rPr lang="en-US" sz="1599" kern="0" spc="50" dirty="0">
                <a:latin typeface="+mj-lt"/>
                <a:cs typeface="Segoe UI Semibold" panose="020B0702040204020203" pitchFamily="34" charset="0"/>
              </a:rPr>
              <a:t>Custom Vision Service</a:t>
            </a:r>
          </a:p>
          <a:p>
            <a:pPr defTabSz="932411" fontAlgn="base">
              <a:spcAft>
                <a:spcPts val="1200"/>
              </a:spcAft>
              <a:defRPr/>
            </a:pPr>
            <a:r>
              <a:rPr lang="en-US" sz="1599" kern="0" spc="50" dirty="0">
                <a:latin typeface="+mj-lt"/>
                <a:cs typeface="Segoe UI Semibold" panose="020B0702040204020203" pitchFamily="34" charset="0"/>
              </a:rPr>
              <a:t>Content Moderator</a:t>
            </a:r>
          </a:p>
          <a:p>
            <a:pPr defTabSz="932411" fontAlgn="base">
              <a:spcAft>
                <a:spcPts val="1200"/>
              </a:spcAft>
              <a:defRPr/>
            </a:pPr>
            <a:r>
              <a:rPr lang="en-US" sz="1599" kern="0" spc="50" dirty="0">
                <a:latin typeface="+mj-lt"/>
                <a:cs typeface="Segoe UI Semibold" panose="020B0702040204020203" pitchFamily="34" charset="0"/>
              </a:rPr>
              <a:t>Emotion API</a:t>
            </a:r>
          </a:p>
          <a:p>
            <a:pPr defTabSz="932411" fontAlgn="base">
              <a:spcAft>
                <a:spcPts val="1200"/>
              </a:spcAft>
              <a:defRPr/>
            </a:pPr>
            <a:r>
              <a:rPr lang="en-US" sz="1599" kern="0" spc="50" dirty="0">
                <a:latin typeface="+mj-lt"/>
                <a:cs typeface="Segoe UI Semibold" panose="020B0702040204020203" pitchFamily="34" charset="0"/>
              </a:rPr>
              <a:t>Face API</a:t>
            </a:r>
          </a:p>
          <a:p>
            <a:pPr defTabSz="932411" fontAlgn="base">
              <a:spcAft>
                <a:spcPts val="1200"/>
              </a:spcAft>
              <a:defRPr/>
            </a:pPr>
            <a:r>
              <a:rPr lang="en-US" sz="1599" kern="0" spc="50" dirty="0">
                <a:latin typeface="+mj-lt"/>
                <a:cs typeface="Segoe UI Semibold" panose="020B0702040204020203" pitchFamily="34" charset="0"/>
              </a:rPr>
              <a:t>Video Indexer</a:t>
            </a:r>
          </a:p>
          <a:p>
            <a:pPr defTabSz="932411" fontAlgn="base">
              <a:spcAft>
                <a:spcPts val="1200"/>
              </a:spcAft>
              <a:defRPr/>
            </a:pPr>
            <a:endParaRPr lang="en-US" sz="1599" kern="0" spc="50" dirty="0">
              <a:latin typeface="+mj-lt"/>
              <a:cs typeface="Segoe UI Semibold" panose="020B0702040204020203" pitchFamily="34" charset="0"/>
            </a:endParaRPr>
          </a:p>
        </p:txBody>
      </p:sp>
      <p:sp>
        <p:nvSpPr>
          <p:cNvPr id="7" name="Rectangle 6">
            <a:extLst>
              <a:ext uri="{FF2B5EF4-FFF2-40B4-BE49-F238E27FC236}">
                <a16:creationId xmlns:a16="http://schemas.microsoft.com/office/drawing/2014/main" id="{5673B6C3-C518-4A20-9958-F42B2AFDEC34}"/>
              </a:ext>
            </a:extLst>
          </p:cNvPr>
          <p:cNvSpPr/>
          <p:nvPr/>
        </p:nvSpPr>
        <p:spPr bwMode="auto">
          <a:xfrm>
            <a:off x="2827767" y="2935344"/>
            <a:ext cx="2274600" cy="98612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t" anchorCtr="0" compatLnSpc="1">
            <a:prstTxWarp prst="textNoShape">
              <a:avLst/>
            </a:prstTxWarp>
          </a:bodyPr>
          <a:lstStyle/>
          <a:p>
            <a:pPr defTabSz="932411" fontAlgn="base">
              <a:spcAft>
                <a:spcPts val="1200"/>
              </a:spcAft>
              <a:defRPr/>
            </a:pPr>
            <a:r>
              <a:rPr lang="en-US" sz="1500" b="1" kern="0" spc="50" dirty="0">
                <a:solidFill>
                  <a:srgbClr val="0078D7"/>
                </a:solidFill>
                <a:latin typeface="+mj-lt"/>
                <a:cs typeface="Segoe UI Semibold" panose="020B0702040204020203" pitchFamily="34" charset="0"/>
              </a:rPr>
              <a:t>Speech</a:t>
            </a:r>
            <a:endParaRPr lang="en-US" sz="1801" b="1" kern="0" spc="50" dirty="0">
              <a:solidFill>
                <a:srgbClr val="0078D7"/>
              </a:solidFill>
              <a:latin typeface="+mj-lt"/>
              <a:cs typeface="Segoe UI Semibold" panose="020B0702040204020203" pitchFamily="34" charset="0"/>
            </a:endParaRPr>
          </a:p>
          <a:p>
            <a:pPr defTabSz="932411" fontAlgn="base">
              <a:spcAft>
                <a:spcPts val="1200"/>
              </a:spcAft>
              <a:defRPr/>
            </a:pPr>
            <a:r>
              <a:rPr lang="en-US" sz="1599" kern="0" spc="50" dirty="0">
                <a:latin typeface="+mj-lt"/>
                <a:cs typeface="Segoe UI Semibold" panose="020B0702040204020203" pitchFamily="34" charset="0"/>
              </a:rPr>
              <a:t>Bing Speech Service</a:t>
            </a:r>
          </a:p>
          <a:p>
            <a:pPr defTabSz="932411" fontAlgn="base">
              <a:spcAft>
                <a:spcPts val="1200"/>
              </a:spcAft>
              <a:defRPr/>
            </a:pPr>
            <a:r>
              <a:rPr lang="en-US" sz="1599" kern="0" spc="50" dirty="0">
                <a:latin typeface="+mj-lt"/>
                <a:cs typeface="Segoe UI Semibold" panose="020B0702040204020203" pitchFamily="34" charset="0"/>
              </a:rPr>
              <a:t>Custom Speech Service</a:t>
            </a:r>
          </a:p>
          <a:p>
            <a:pPr defTabSz="932411" fontAlgn="base">
              <a:spcAft>
                <a:spcPts val="1200"/>
              </a:spcAft>
              <a:defRPr/>
            </a:pPr>
            <a:r>
              <a:rPr lang="en-US" sz="1599" kern="0" spc="50" dirty="0">
                <a:latin typeface="+mj-lt"/>
                <a:cs typeface="Segoe UI Semibold" panose="020B0702040204020203" pitchFamily="34" charset="0"/>
              </a:rPr>
              <a:t>Speaker Recognition</a:t>
            </a:r>
          </a:p>
          <a:p>
            <a:pPr defTabSz="932411" fontAlgn="base">
              <a:spcAft>
                <a:spcPts val="1200"/>
              </a:spcAft>
              <a:defRPr/>
            </a:pPr>
            <a:r>
              <a:rPr lang="en-US" sz="1599" kern="0" spc="50" dirty="0">
                <a:latin typeface="+mj-lt"/>
                <a:cs typeface="Segoe UI Semibold" panose="020B0702040204020203" pitchFamily="34" charset="0"/>
              </a:rPr>
              <a:t>Translator Speech</a:t>
            </a:r>
          </a:p>
        </p:txBody>
      </p:sp>
      <p:sp>
        <p:nvSpPr>
          <p:cNvPr id="8" name="Rectangle 7">
            <a:extLst>
              <a:ext uri="{FF2B5EF4-FFF2-40B4-BE49-F238E27FC236}">
                <a16:creationId xmlns:a16="http://schemas.microsoft.com/office/drawing/2014/main" id="{615C288A-4DB3-4F1E-A865-8CF3E6A45D2A}"/>
              </a:ext>
            </a:extLst>
          </p:cNvPr>
          <p:cNvSpPr/>
          <p:nvPr/>
        </p:nvSpPr>
        <p:spPr bwMode="auto">
          <a:xfrm>
            <a:off x="5197933" y="2935344"/>
            <a:ext cx="2267896" cy="98612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t" anchorCtr="0" compatLnSpc="1">
            <a:prstTxWarp prst="textNoShape">
              <a:avLst/>
            </a:prstTxWarp>
          </a:bodyPr>
          <a:lstStyle/>
          <a:p>
            <a:pPr defTabSz="932411" fontAlgn="base">
              <a:spcAft>
                <a:spcPts val="1200"/>
              </a:spcAft>
              <a:defRPr/>
            </a:pPr>
            <a:r>
              <a:rPr lang="en-US" sz="1801" b="1" kern="0" spc="50" dirty="0">
                <a:solidFill>
                  <a:srgbClr val="0078D7"/>
                </a:solidFill>
                <a:latin typeface="+mj-lt"/>
                <a:cs typeface="Segoe UI Semibold" panose="020B0702040204020203" pitchFamily="34" charset="0"/>
              </a:rPr>
              <a:t>Language</a:t>
            </a:r>
          </a:p>
          <a:p>
            <a:pPr defTabSz="932411" fontAlgn="base">
              <a:spcAft>
                <a:spcPts val="1200"/>
              </a:spcAft>
              <a:defRPr/>
            </a:pPr>
            <a:r>
              <a:rPr lang="en-US" sz="1599" kern="0" spc="50" dirty="0">
                <a:latin typeface="+mj-lt"/>
                <a:cs typeface="Segoe UI Semibold" panose="020B0702040204020203" pitchFamily="34" charset="0"/>
              </a:rPr>
              <a:t>Bing Spell Check</a:t>
            </a:r>
          </a:p>
          <a:p>
            <a:pPr defTabSz="932411" fontAlgn="base">
              <a:spcAft>
                <a:spcPts val="1200"/>
              </a:spcAft>
              <a:defRPr/>
            </a:pPr>
            <a:r>
              <a:rPr lang="en-US" sz="1599" kern="0" spc="50" dirty="0">
                <a:latin typeface="+mj-lt"/>
                <a:cs typeface="Segoe UI Semibold" panose="020B0702040204020203" pitchFamily="34" charset="0"/>
              </a:rPr>
              <a:t>Language Understanding Intelligent Service (LUIS)</a:t>
            </a:r>
          </a:p>
          <a:p>
            <a:pPr defTabSz="932411" fontAlgn="base">
              <a:spcAft>
                <a:spcPts val="1200"/>
              </a:spcAft>
              <a:defRPr/>
            </a:pPr>
            <a:r>
              <a:rPr lang="en-US" sz="1599" kern="0" spc="50" dirty="0">
                <a:latin typeface="+mj-lt"/>
                <a:cs typeface="Segoe UI Semibold" panose="020B0702040204020203" pitchFamily="34" charset="0"/>
              </a:rPr>
              <a:t>Linguistics Analysis</a:t>
            </a:r>
          </a:p>
          <a:p>
            <a:pPr defTabSz="932411" fontAlgn="base">
              <a:spcAft>
                <a:spcPts val="1200"/>
              </a:spcAft>
              <a:defRPr/>
            </a:pPr>
            <a:r>
              <a:rPr lang="en-US" sz="1599" kern="0" spc="50" dirty="0">
                <a:latin typeface="+mj-lt"/>
                <a:cs typeface="Segoe UI Semibold" panose="020B0702040204020203" pitchFamily="34" charset="0"/>
              </a:rPr>
              <a:t>Text Analytics</a:t>
            </a:r>
          </a:p>
          <a:p>
            <a:pPr defTabSz="932411" fontAlgn="base">
              <a:spcAft>
                <a:spcPts val="1200"/>
              </a:spcAft>
              <a:defRPr/>
            </a:pPr>
            <a:r>
              <a:rPr lang="en-US" sz="1599" kern="0" spc="50" dirty="0">
                <a:latin typeface="+mj-lt"/>
                <a:cs typeface="Segoe UI Semibold" panose="020B0702040204020203" pitchFamily="34" charset="0"/>
              </a:rPr>
              <a:t>Translator Text</a:t>
            </a:r>
          </a:p>
          <a:p>
            <a:pPr defTabSz="932411" fontAlgn="base">
              <a:spcAft>
                <a:spcPts val="1200"/>
              </a:spcAft>
              <a:defRPr/>
            </a:pPr>
            <a:r>
              <a:rPr lang="en-US" sz="1599" kern="0" spc="50" dirty="0">
                <a:latin typeface="+mj-lt"/>
                <a:cs typeface="Segoe UI Semibold" panose="020B0702040204020203" pitchFamily="34" charset="0"/>
              </a:rPr>
              <a:t>Web Language Model</a:t>
            </a:r>
          </a:p>
        </p:txBody>
      </p:sp>
      <p:sp>
        <p:nvSpPr>
          <p:cNvPr id="9" name="Rectangle 8">
            <a:extLst>
              <a:ext uri="{FF2B5EF4-FFF2-40B4-BE49-F238E27FC236}">
                <a16:creationId xmlns:a16="http://schemas.microsoft.com/office/drawing/2014/main" id="{73CC6A39-ADB8-486F-B2BE-BA7A78669F2A}"/>
              </a:ext>
            </a:extLst>
          </p:cNvPr>
          <p:cNvSpPr/>
          <p:nvPr/>
        </p:nvSpPr>
        <p:spPr bwMode="auto">
          <a:xfrm>
            <a:off x="7561391" y="2935344"/>
            <a:ext cx="2267896" cy="98612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t" anchorCtr="0" compatLnSpc="1">
            <a:prstTxWarp prst="textNoShape">
              <a:avLst/>
            </a:prstTxWarp>
          </a:bodyPr>
          <a:lstStyle/>
          <a:p>
            <a:pPr defTabSz="932411" fontAlgn="base">
              <a:spcAft>
                <a:spcPts val="1200"/>
              </a:spcAft>
              <a:defRPr/>
            </a:pPr>
            <a:r>
              <a:rPr lang="en-US" sz="1801" b="1" kern="0" spc="50" dirty="0">
                <a:solidFill>
                  <a:srgbClr val="0078D7"/>
                </a:solidFill>
                <a:latin typeface="+mj-lt"/>
                <a:cs typeface="Segoe UI Semibold" panose="020B0702040204020203" pitchFamily="34" charset="0"/>
              </a:rPr>
              <a:t>Knowledge</a:t>
            </a:r>
          </a:p>
          <a:p>
            <a:pPr defTabSz="932411" fontAlgn="base">
              <a:spcAft>
                <a:spcPts val="1200"/>
              </a:spcAft>
              <a:defRPr/>
            </a:pPr>
            <a:r>
              <a:rPr lang="en-US" sz="1599" kern="0" spc="50" dirty="0">
                <a:latin typeface="+mj-lt"/>
                <a:cs typeface="Segoe UI Semibold" panose="020B0702040204020203" pitchFamily="34" charset="0"/>
              </a:rPr>
              <a:t>Custom Decision Service</a:t>
            </a:r>
          </a:p>
          <a:p>
            <a:pPr defTabSz="932411" fontAlgn="base">
              <a:spcAft>
                <a:spcPts val="1200"/>
              </a:spcAft>
              <a:defRPr/>
            </a:pPr>
            <a:r>
              <a:rPr lang="en-US" sz="1599" kern="0" spc="50" dirty="0" err="1">
                <a:latin typeface="+mj-lt"/>
                <a:cs typeface="Segoe UI Semibold" panose="020B0702040204020203" pitchFamily="34" charset="0"/>
              </a:rPr>
              <a:t>QnA</a:t>
            </a:r>
            <a:r>
              <a:rPr lang="en-US" sz="1599" kern="0" spc="50" dirty="0">
                <a:latin typeface="+mj-lt"/>
                <a:cs typeface="Segoe UI Semibold" panose="020B0702040204020203" pitchFamily="34" charset="0"/>
              </a:rPr>
              <a:t> Maker</a:t>
            </a:r>
          </a:p>
          <a:p>
            <a:pPr defTabSz="932411" fontAlgn="base">
              <a:spcAft>
                <a:spcPts val="1200"/>
              </a:spcAft>
              <a:defRPr/>
            </a:pPr>
            <a:r>
              <a:rPr lang="en-US" sz="1599" kern="0" spc="50" dirty="0">
                <a:latin typeface="+mj-lt"/>
                <a:cs typeface="Segoe UI Semibold" panose="020B0702040204020203" pitchFamily="34" charset="0"/>
              </a:rPr>
              <a:t>Knowledge Exploration</a:t>
            </a:r>
          </a:p>
          <a:p>
            <a:pPr defTabSz="932411" fontAlgn="base">
              <a:spcAft>
                <a:spcPts val="1200"/>
              </a:spcAft>
              <a:defRPr/>
            </a:pPr>
            <a:r>
              <a:rPr lang="en-US" sz="1599" kern="0" spc="50" dirty="0">
                <a:latin typeface="+mj-lt"/>
                <a:cs typeface="Segoe UI Semibold" panose="020B0702040204020203" pitchFamily="34" charset="0"/>
              </a:rPr>
              <a:t>Entity Linking</a:t>
            </a:r>
          </a:p>
          <a:p>
            <a:pPr defTabSz="932411" fontAlgn="base">
              <a:spcAft>
                <a:spcPts val="1200"/>
              </a:spcAft>
              <a:defRPr/>
            </a:pPr>
            <a:r>
              <a:rPr lang="en-US" sz="1599" kern="0" spc="50" dirty="0">
                <a:latin typeface="+mj-lt"/>
                <a:cs typeface="Segoe UI Semibold" panose="020B0702040204020203" pitchFamily="34" charset="0"/>
              </a:rPr>
              <a:t>Academic Knowledge</a:t>
            </a:r>
          </a:p>
        </p:txBody>
      </p:sp>
      <p:sp>
        <p:nvSpPr>
          <p:cNvPr id="10" name="Rectangle 9">
            <a:extLst>
              <a:ext uri="{FF2B5EF4-FFF2-40B4-BE49-F238E27FC236}">
                <a16:creationId xmlns:a16="http://schemas.microsoft.com/office/drawing/2014/main" id="{5B6EEA4B-204C-4B2D-AA2E-70D306F6A74C}"/>
              </a:ext>
            </a:extLst>
          </p:cNvPr>
          <p:cNvSpPr/>
          <p:nvPr/>
        </p:nvSpPr>
        <p:spPr bwMode="auto">
          <a:xfrm>
            <a:off x="9924851" y="2935344"/>
            <a:ext cx="2188871" cy="98612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t" anchorCtr="0" compatLnSpc="1">
            <a:prstTxWarp prst="textNoShape">
              <a:avLst/>
            </a:prstTxWarp>
          </a:bodyPr>
          <a:lstStyle/>
          <a:p>
            <a:pPr defTabSz="932411" fontAlgn="base">
              <a:spcAft>
                <a:spcPts val="1200"/>
              </a:spcAft>
              <a:defRPr/>
            </a:pPr>
            <a:r>
              <a:rPr lang="en-US" sz="1801" b="1" kern="0" spc="50" dirty="0">
                <a:solidFill>
                  <a:srgbClr val="0078D7"/>
                </a:solidFill>
                <a:latin typeface="+mj-lt"/>
                <a:cs typeface="Segoe UI Semibold" panose="020B0702040204020203" pitchFamily="34" charset="0"/>
              </a:rPr>
              <a:t>Search</a:t>
            </a:r>
          </a:p>
          <a:p>
            <a:pPr defTabSz="932411" fontAlgn="base">
              <a:spcAft>
                <a:spcPts val="1200"/>
              </a:spcAft>
              <a:defRPr/>
            </a:pPr>
            <a:r>
              <a:rPr lang="en-US" sz="1599" kern="0" spc="50" dirty="0">
                <a:latin typeface="+mj-lt"/>
                <a:cs typeface="Segoe UI Semibold" panose="020B0702040204020203" pitchFamily="34" charset="0"/>
              </a:rPr>
              <a:t>Bing Web Search</a:t>
            </a:r>
          </a:p>
          <a:p>
            <a:pPr defTabSz="932411" fontAlgn="base">
              <a:spcAft>
                <a:spcPts val="1200"/>
              </a:spcAft>
              <a:defRPr/>
            </a:pPr>
            <a:r>
              <a:rPr lang="en-US" sz="1599" kern="0" spc="50" dirty="0">
                <a:latin typeface="+mj-lt"/>
                <a:cs typeface="Segoe UI Semibold" panose="020B0702040204020203" pitchFamily="34" charset="0"/>
              </a:rPr>
              <a:t>Bing Custom Search</a:t>
            </a:r>
          </a:p>
          <a:p>
            <a:pPr defTabSz="932411" fontAlgn="base">
              <a:spcAft>
                <a:spcPts val="1200"/>
              </a:spcAft>
              <a:defRPr/>
            </a:pPr>
            <a:r>
              <a:rPr lang="en-US" sz="1599" kern="0" spc="50" dirty="0">
                <a:latin typeface="+mj-lt"/>
                <a:cs typeface="Segoe UI Semibold" panose="020B0702040204020203" pitchFamily="34" charset="0"/>
              </a:rPr>
              <a:t>Bing Autosuggest</a:t>
            </a:r>
          </a:p>
          <a:p>
            <a:pPr defTabSz="932411" fontAlgn="base">
              <a:spcAft>
                <a:spcPts val="1200"/>
              </a:spcAft>
              <a:defRPr/>
            </a:pPr>
            <a:r>
              <a:rPr lang="en-US" sz="1599" kern="0" spc="50" dirty="0">
                <a:latin typeface="+mj-lt"/>
                <a:cs typeface="Segoe UI Semibold" panose="020B0702040204020203" pitchFamily="34" charset="0"/>
              </a:rPr>
              <a:t>Bing News Search</a:t>
            </a:r>
          </a:p>
          <a:p>
            <a:pPr defTabSz="932411" fontAlgn="base">
              <a:spcAft>
                <a:spcPts val="1200"/>
              </a:spcAft>
              <a:defRPr/>
            </a:pPr>
            <a:r>
              <a:rPr lang="en-US" sz="1599" kern="0" spc="50" dirty="0">
                <a:latin typeface="+mj-lt"/>
                <a:cs typeface="Segoe UI Semibold" panose="020B0702040204020203" pitchFamily="34" charset="0"/>
              </a:rPr>
              <a:t>Bing Video Search</a:t>
            </a:r>
          </a:p>
          <a:p>
            <a:pPr defTabSz="932411" fontAlgn="base">
              <a:spcAft>
                <a:spcPts val="1200"/>
              </a:spcAft>
              <a:defRPr/>
            </a:pPr>
            <a:r>
              <a:rPr lang="en-US" sz="1599" kern="0" spc="50" dirty="0">
                <a:latin typeface="+mj-lt"/>
                <a:cs typeface="Segoe UI Semibold" panose="020B0702040204020203" pitchFamily="34" charset="0"/>
              </a:rPr>
              <a:t>Bing Entity Search</a:t>
            </a:r>
          </a:p>
          <a:p>
            <a:pPr defTabSz="932411" fontAlgn="base">
              <a:spcAft>
                <a:spcPts val="1200"/>
              </a:spcAft>
              <a:defRPr/>
            </a:pPr>
            <a:r>
              <a:rPr lang="en-US" sz="1599" kern="0" spc="50" dirty="0">
                <a:latin typeface="+mj-lt"/>
                <a:cs typeface="Segoe UI Semibold" panose="020B0702040204020203" pitchFamily="34" charset="0"/>
              </a:rPr>
              <a:t>Bing Image Search</a:t>
            </a:r>
          </a:p>
          <a:p>
            <a:pPr defTabSz="932411" fontAlgn="base">
              <a:spcAft>
                <a:spcPts val="1200"/>
              </a:spcAft>
              <a:defRPr/>
            </a:pPr>
            <a:endParaRPr lang="en-US" sz="1599" kern="0" spc="50" dirty="0">
              <a:latin typeface="+mj-lt"/>
              <a:cs typeface="Segoe UI Semibold" panose="020B0702040204020203" pitchFamily="34" charset="0"/>
            </a:endParaRPr>
          </a:p>
        </p:txBody>
      </p:sp>
      <p:grpSp>
        <p:nvGrpSpPr>
          <p:cNvPr id="11" name="Group 10">
            <a:extLst>
              <a:ext uri="{FF2B5EF4-FFF2-40B4-BE49-F238E27FC236}">
                <a16:creationId xmlns:a16="http://schemas.microsoft.com/office/drawing/2014/main" id="{73B1628E-A666-4773-873D-F42F43033503}"/>
              </a:ext>
            </a:extLst>
          </p:cNvPr>
          <p:cNvGrpSpPr/>
          <p:nvPr/>
        </p:nvGrpSpPr>
        <p:grpSpPr>
          <a:xfrm>
            <a:off x="7561392" y="1975791"/>
            <a:ext cx="874815" cy="869705"/>
            <a:chOff x="6572278" y="3003552"/>
            <a:chExt cx="1097280" cy="1097280"/>
          </a:xfrm>
        </p:grpSpPr>
        <p:sp>
          <p:nvSpPr>
            <p:cNvPr id="12" name="Oval 11">
              <a:extLst>
                <a:ext uri="{FF2B5EF4-FFF2-40B4-BE49-F238E27FC236}">
                  <a16:creationId xmlns:a16="http://schemas.microsoft.com/office/drawing/2014/main" id="{64D6918B-57A6-4A4F-9A25-6A80283B7CF3}"/>
                </a:ext>
              </a:extLst>
            </p:cNvPr>
            <p:cNvSpPr/>
            <p:nvPr/>
          </p:nvSpPr>
          <p:spPr bwMode="auto">
            <a:xfrm>
              <a:off x="6572278" y="3003552"/>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mj-lt"/>
                <a:cs typeface="Segoe UI" pitchFamily="34" charset="0"/>
              </a:endParaRPr>
            </a:p>
          </p:txBody>
        </p:sp>
        <p:sp>
          <p:nvSpPr>
            <p:cNvPr id="13" name="Freeform 5">
              <a:extLst>
                <a:ext uri="{FF2B5EF4-FFF2-40B4-BE49-F238E27FC236}">
                  <a16:creationId xmlns:a16="http://schemas.microsoft.com/office/drawing/2014/main" id="{AF4F6642-0DEA-4B3E-91D9-BF4FEA94C94B}"/>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56">
                <a:defRPr/>
              </a:pPr>
              <a:endParaRPr lang="en-US" sz="1801">
                <a:solidFill>
                  <a:srgbClr val="505050"/>
                </a:solidFill>
                <a:latin typeface="+mj-lt"/>
              </a:endParaRPr>
            </a:p>
          </p:txBody>
        </p:sp>
      </p:grpSp>
      <p:grpSp>
        <p:nvGrpSpPr>
          <p:cNvPr id="14" name="Group 13">
            <a:extLst>
              <a:ext uri="{FF2B5EF4-FFF2-40B4-BE49-F238E27FC236}">
                <a16:creationId xmlns:a16="http://schemas.microsoft.com/office/drawing/2014/main" id="{3E34E5BA-2CED-468B-B03A-01CA594A2860}"/>
              </a:ext>
            </a:extLst>
          </p:cNvPr>
          <p:cNvGrpSpPr/>
          <p:nvPr/>
        </p:nvGrpSpPr>
        <p:grpSpPr>
          <a:xfrm>
            <a:off x="9926854" y="1975791"/>
            <a:ext cx="874815" cy="869705"/>
            <a:chOff x="8455454" y="3003552"/>
            <a:chExt cx="1097280" cy="1097280"/>
          </a:xfrm>
        </p:grpSpPr>
        <p:sp>
          <p:nvSpPr>
            <p:cNvPr id="15" name="Oval 14">
              <a:extLst>
                <a:ext uri="{FF2B5EF4-FFF2-40B4-BE49-F238E27FC236}">
                  <a16:creationId xmlns:a16="http://schemas.microsoft.com/office/drawing/2014/main" id="{FB9AD4F8-3F2F-495E-B238-1C43CDA055F2}"/>
                </a:ext>
              </a:extLst>
            </p:cNvPr>
            <p:cNvSpPr/>
            <p:nvPr/>
          </p:nvSpPr>
          <p:spPr bwMode="auto">
            <a:xfrm>
              <a:off x="8455454" y="3003552"/>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mj-lt"/>
                <a:cs typeface="Segoe UI" pitchFamily="34" charset="0"/>
              </a:endParaRPr>
            </a:p>
          </p:txBody>
        </p:sp>
        <p:grpSp>
          <p:nvGrpSpPr>
            <p:cNvPr id="16" name="Group 15">
              <a:extLst>
                <a:ext uri="{FF2B5EF4-FFF2-40B4-BE49-F238E27FC236}">
                  <a16:creationId xmlns:a16="http://schemas.microsoft.com/office/drawing/2014/main" id="{8C213AD4-0446-4D96-8CE3-94ADE65479ED}"/>
                </a:ext>
              </a:extLst>
            </p:cNvPr>
            <p:cNvGrpSpPr/>
            <p:nvPr/>
          </p:nvGrpSpPr>
          <p:grpSpPr>
            <a:xfrm>
              <a:off x="8723741" y="3290119"/>
              <a:ext cx="560707" cy="524147"/>
              <a:chOff x="234470" y="477216"/>
              <a:chExt cx="560707" cy="524147"/>
            </a:xfrm>
          </p:grpSpPr>
          <p:sp>
            <p:nvSpPr>
              <p:cNvPr id="17" name="Freeform 14">
                <a:extLst>
                  <a:ext uri="{FF2B5EF4-FFF2-40B4-BE49-F238E27FC236}">
                    <a16:creationId xmlns:a16="http://schemas.microsoft.com/office/drawing/2014/main" id="{52311A03-414B-4FF4-BE9C-3B07DF896F1D}"/>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56">
                  <a:defRPr/>
                </a:pPr>
                <a:endParaRPr lang="en-US" sz="1801">
                  <a:solidFill>
                    <a:srgbClr val="505050"/>
                  </a:solidFill>
                  <a:latin typeface="+mj-lt"/>
                </a:endParaRPr>
              </a:p>
            </p:txBody>
          </p:sp>
          <p:grpSp>
            <p:nvGrpSpPr>
              <p:cNvPr id="18" name="Group 17">
                <a:extLst>
                  <a:ext uri="{FF2B5EF4-FFF2-40B4-BE49-F238E27FC236}">
                    <a16:creationId xmlns:a16="http://schemas.microsoft.com/office/drawing/2014/main" id="{A5579FE2-B8F7-4C4E-9B94-6957D04DB3DD}"/>
                  </a:ext>
                </a:extLst>
              </p:cNvPr>
              <p:cNvGrpSpPr/>
              <p:nvPr/>
            </p:nvGrpSpPr>
            <p:grpSpPr>
              <a:xfrm>
                <a:off x="350114" y="477216"/>
                <a:ext cx="445063" cy="423192"/>
                <a:chOff x="350114" y="477216"/>
                <a:chExt cx="445063" cy="423192"/>
              </a:xfrm>
            </p:grpSpPr>
            <p:sp>
              <p:nvSpPr>
                <p:cNvPr id="19" name="Oval 18">
                  <a:extLst>
                    <a:ext uri="{FF2B5EF4-FFF2-40B4-BE49-F238E27FC236}">
                      <a16:creationId xmlns:a16="http://schemas.microsoft.com/office/drawing/2014/main" id="{9A7AC5D8-4EB3-4404-920C-C4209AC9B45F}"/>
                    </a:ext>
                  </a:extLst>
                </p:cNvPr>
                <p:cNvSpPr>
                  <a:spLocks noChangeArrowheads="1"/>
                </p:cNvSpPr>
                <p:nvPr/>
              </p:nvSpPr>
              <p:spPr bwMode="auto">
                <a:xfrm>
                  <a:off x="350114" y="477216"/>
                  <a:ext cx="445063" cy="42319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56">
                    <a:defRPr/>
                  </a:pPr>
                  <a:endParaRPr lang="en-US" sz="1801">
                    <a:solidFill>
                      <a:srgbClr val="505050"/>
                    </a:solidFill>
                    <a:latin typeface="+mj-lt"/>
                  </a:endParaRPr>
                </a:p>
              </p:txBody>
            </p:sp>
            <p:sp>
              <p:nvSpPr>
                <p:cNvPr id="20" name="Oval 19">
                  <a:extLst>
                    <a:ext uri="{FF2B5EF4-FFF2-40B4-BE49-F238E27FC236}">
                      <a16:creationId xmlns:a16="http://schemas.microsoft.com/office/drawing/2014/main" id="{AB83F2FF-CF96-4F9B-90D7-96C81A285157}"/>
                    </a:ext>
                  </a:extLst>
                </p:cNvPr>
                <p:cNvSpPr>
                  <a:spLocks noChangeArrowheads="1"/>
                </p:cNvSpPr>
                <p:nvPr/>
              </p:nvSpPr>
              <p:spPr bwMode="auto">
                <a:xfrm>
                  <a:off x="415934" y="539802"/>
                  <a:ext cx="313423" cy="298021"/>
                </a:xfrm>
                <a:prstGeom prst="ellipse">
                  <a:avLst/>
                </a:prstGeom>
                <a:solidFill>
                  <a:srgbClr val="FFFFFF">
                    <a:lumMod val="95000"/>
                  </a:srgbClr>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56">
                    <a:defRPr/>
                  </a:pPr>
                  <a:endParaRPr lang="en-US" sz="1801">
                    <a:solidFill>
                      <a:srgbClr val="505050"/>
                    </a:solidFill>
                    <a:latin typeface="+mj-lt"/>
                  </a:endParaRPr>
                </a:p>
              </p:txBody>
            </p:sp>
          </p:grpSp>
        </p:grpSp>
      </p:grpSp>
      <p:grpSp>
        <p:nvGrpSpPr>
          <p:cNvPr id="21" name="Group 20">
            <a:extLst>
              <a:ext uri="{FF2B5EF4-FFF2-40B4-BE49-F238E27FC236}">
                <a16:creationId xmlns:a16="http://schemas.microsoft.com/office/drawing/2014/main" id="{F3E89A44-B1C5-4511-914F-AA9CFDAE93DE}"/>
              </a:ext>
            </a:extLst>
          </p:cNvPr>
          <p:cNvGrpSpPr/>
          <p:nvPr/>
        </p:nvGrpSpPr>
        <p:grpSpPr>
          <a:xfrm>
            <a:off x="459607" y="1975791"/>
            <a:ext cx="874815" cy="869705"/>
            <a:chOff x="1635346" y="1767983"/>
            <a:chExt cx="1287898" cy="1287898"/>
          </a:xfrm>
        </p:grpSpPr>
        <p:sp>
          <p:nvSpPr>
            <p:cNvPr id="22" name="Oval 21">
              <a:extLst>
                <a:ext uri="{FF2B5EF4-FFF2-40B4-BE49-F238E27FC236}">
                  <a16:creationId xmlns:a16="http://schemas.microsoft.com/office/drawing/2014/main" id="{97FDD797-0396-45C3-B775-7E3E9D72582B}"/>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mj-lt"/>
                <a:cs typeface="Segoe UI" pitchFamily="34" charset="0"/>
              </a:endParaRPr>
            </a:p>
          </p:txBody>
        </p:sp>
        <p:pic>
          <p:nvPicPr>
            <p:cNvPr id="23" name="Picture 22">
              <a:extLst>
                <a:ext uri="{FF2B5EF4-FFF2-40B4-BE49-F238E27FC236}">
                  <a16:creationId xmlns:a16="http://schemas.microsoft.com/office/drawing/2014/main" id="{3C8F17DF-F5BE-4DB7-BD71-D6410640A53C}"/>
                </a:ext>
              </a:extLst>
            </p:cNvPr>
            <p:cNvPicPr>
              <a:picLocks noChangeAspect="1"/>
            </p:cNvPicPr>
            <p:nvPr/>
          </p:nvPicPr>
          <p:blipFill rotWithShape="1">
            <a:blip r:embed="rId3">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24" name="Group 23">
            <a:extLst>
              <a:ext uri="{FF2B5EF4-FFF2-40B4-BE49-F238E27FC236}">
                <a16:creationId xmlns:a16="http://schemas.microsoft.com/office/drawing/2014/main" id="{D0A8E2FE-C458-42E6-98CD-7A411C7DD97F}"/>
              </a:ext>
            </a:extLst>
          </p:cNvPr>
          <p:cNvGrpSpPr/>
          <p:nvPr/>
        </p:nvGrpSpPr>
        <p:grpSpPr>
          <a:xfrm>
            <a:off x="2827769" y="1975791"/>
            <a:ext cx="874815" cy="869705"/>
            <a:chOff x="1920558" y="3040063"/>
            <a:chExt cx="1097280" cy="1097280"/>
          </a:xfrm>
        </p:grpSpPr>
        <p:sp>
          <p:nvSpPr>
            <p:cNvPr id="25" name="Oval 24">
              <a:extLst>
                <a:ext uri="{FF2B5EF4-FFF2-40B4-BE49-F238E27FC236}">
                  <a16:creationId xmlns:a16="http://schemas.microsoft.com/office/drawing/2014/main" id="{4E50F1EE-A754-472C-BFA7-A62003609848}"/>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mj-lt"/>
                <a:cs typeface="Segoe UI" pitchFamily="34" charset="0"/>
              </a:endParaRPr>
            </a:p>
          </p:txBody>
        </p:sp>
        <p:pic>
          <p:nvPicPr>
            <p:cNvPr id="26" name="Picture 25">
              <a:extLst>
                <a:ext uri="{FF2B5EF4-FFF2-40B4-BE49-F238E27FC236}">
                  <a16:creationId xmlns:a16="http://schemas.microsoft.com/office/drawing/2014/main" id="{E0F121D4-5274-48CC-8763-C3929056E25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70133" y="3346393"/>
              <a:ext cx="596123" cy="526818"/>
            </a:xfrm>
            <a:prstGeom prst="rect">
              <a:avLst/>
            </a:prstGeom>
          </p:spPr>
        </p:pic>
      </p:grpSp>
      <p:grpSp>
        <p:nvGrpSpPr>
          <p:cNvPr id="27" name="Group 26">
            <a:extLst>
              <a:ext uri="{FF2B5EF4-FFF2-40B4-BE49-F238E27FC236}">
                <a16:creationId xmlns:a16="http://schemas.microsoft.com/office/drawing/2014/main" id="{7D64AD98-2C26-43E6-B254-CF6A00D0369B}"/>
              </a:ext>
            </a:extLst>
          </p:cNvPr>
          <p:cNvGrpSpPr/>
          <p:nvPr/>
        </p:nvGrpSpPr>
        <p:grpSpPr>
          <a:xfrm>
            <a:off x="5195932" y="1975791"/>
            <a:ext cx="874815" cy="869705"/>
            <a:chOff x="4855674" y="5840868"/>
            <a:chExt cx="1097280" cy="1097280"/>
          </a:xfrm>
        </p:grpSpPr>
        <p:sp>
          <p:nvSpPr>
            <p:cNvPr id="28" name="Oval 27">
              <a:extLst>
                <a:ext uri="{FF2B5EF4-FFF2-40B4-BE49-F238E27FC236}">
                  <a16:creationId xmlns:a16="http://schemas.microsoft.com/office/drawing/2014/main" id="{21CCAE81-8B29-4249-A7B5-AED2B1090450}"/>
                </a:ext>
              </a:extLst>
            </p:cNvPr>
            <p:cNvSpPr/>
            <p:nvPr/>
          </p:nvSpPr>
          <p:spPr bwMode="auto">
            <a:xfrm>
              <a:off x="4855674" y="5840868"/>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mj-lt"/>
                <a:cs typeface="Segoe UI" pitchFamily="34" charset="0"/>
              </a:endParaRPr>
            </a:p>
          </p:txBody>
        </p:sp>
        <p:sp>
          <p:nvSpPr>
            <p:cNvPr id="29" name="Freeform 9">
              <a:extLst>
                <a:ext uri="{FF2B5EF4-FFF2-40B4-BE49-F238E27FC236}">
                  <a16:creationId xmlns:a16="http://schemas.microsoft.com/office/drawing/2014/main" id="{5DF99022-68AF-42CA-8716-688E51A43B52}"/>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56">
                <a:defRPr/>
              </a:pPr>
              <a:endParaRPr lang="en-US" sz="1801">
                <a:solidFill>
                  <a:srgbClr val="505050"/>
                </a:solidFill>
                <a:latin typeface="+mj-lt"/>
              </a:endParaRPr>
            </a:p>
          </p:txBody>
        </p:sp>
      </p:grpSp>
    </p:spTree>
    <p:extLst>
      <p:ext uri="{BB962C8B-B14F-4D97-AF65-F5344CB8AC3E}">
        <p14:creationId xmlns:p14="http://schemas.microsoft.com/office/powerpoint/2010/main" val="1507533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Bot Service</a:t>
            </a:r>
          </a:p>
        </p:txBody>
      </p:sp>
      <p:pic>
        <p:nvPicPr>
          <p:cNvPr id="6" name="Picture 5" descr="A screenshot of a cell phone&#10;&#10;Description generated with high confidence">
            <a:extLst>
              <a:ext uri="{FF2B5EF4-FFF2-40B4-BE49-F238E27FC236}">
                <a16:creationId xmlns:a16="http://schemas.microsoft.com/office/drawing/2014/main" id="{E18F66A8-2974-42EB-8F0D-EBFA70DD8C6A}"/>
              </a:ext>
            </a:extLst>
          </p:cNvPr>
          <p:cNvPicPr>
            <a:picLocks noChangeAspect="1"/>
          </p:cNvPicPr>
          <p:nvPr/>
        </p:nvPicPr>
        <p:blipFill rotWithShape="1">
          <a:blip r:embed="rId3"/>
          <a:srcRect l="1362" t="4562" r="1362" b="2356"/>
          <a:stretch/>
        </p:blipFill>
        <p:spPr>
          <a:xfrm>
            <a:off x="396241" y="1211263"/>
            <a:ext cx="11583034" cy="5389017"/>
          </a:xfrm>
          <a:prstGeom prst="rect">
            <a:avLst/>
          </a:prstGeom>
        </p:spPr>
      </p:pic>
    </p:spTree>
    <p:extLst>
      <p:ext uri="{BB962C8B-B14F-4D97-AF65-F5344CB8AC3E}">
        <p14:creationId xmlns:p14="http://schemas.microsoft.com/office/powerpoint/2010/main" val="27604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Interactive voice response bot</a:t>
            </a:r>
          </a:p>
        </p:txBody>
      </p:sp>
      <p:pic>
        <p:nvPicPr>
          <p:cNvPr id="3" name="Graphic 2">
            <a:extLst>
              <a:ext uri="{FF2B5EF4-FFF2-40B4-BE49-F238E27FC236}">
                <a16:creationId xmlns:a16="http://schemas.microsoft.com/office/drawing/2014/main" id="{D82E4ABC-30EA-4F74-A907-FA8B18B4A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1537" y="1363662"/>
            <a:ext cx="8153400" cy="5475568"/>
          </a:xfrm>
          <a:prstGeom prst="rect">
            <a:avLst/>
          </a:prstGeom>
        </p:spPr>
      </p:pic>
    </p:spTree>
    <p:extLst>
      <p:ext uri="{BB962C8B-B14F-4D97-AF65-F5344CB8AC3E}">
        <p14:creationId xmlns:p14="http://schemas.microsoft.com/office/powerpoint/2010/main" val="1395204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D1F8E830-E47D-454E-8DFC-7FF0B7AB3709}"/>
    </a:ext>
  </a:extLst>
</a:theme>
</file>

<file path=ppt/theme/theme3.xml><?xml version="1.0" encoding="utf-8"?>
<a:theme xmlns:a="http://schemas.openxmlformats.org/drawingml/2006/main" name="DARK GRAY TEMPLATE">
  <a:themeElements>
    <a:clrScheme name="BT - Blue - dark back, gold and lime">
      <a:dk1>
        <a:srgbClr val="353535"/>
      </a:dk1>
      <a:lt1>
        <a:srgbClr val="FFFFFF"/>
      </a:lt1>
      <a:dk2>
        <a:srgbClr val="0078D7"/>
      </a:dk2>
      <a:lt2>
        <a:srgbClr val="CDF4FF"/>
      </a:lt2>
      <a:accent1>
        <a:srgbClr val="0078D7"/>
      </a:accent1>
      <a:accent2>
        <a:srgbClr val="D2D2D2"/>
      </a:accent2>
      <a:accent3>
        <a:srgbClr val="00BCF2"/>
      </a:accent3>
      <a:accent4>
        <a:srgbClr val="FF8C00"/>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69423F-286C-4B6F-81F7-3684800E43FD}"/>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6.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http://www.w3.org/XML/1998/namespace"/>
    <ds:schemaRef ds:uri="http://schemas.openxmlformats.org/package/2006/metadata/core-properties"/>
    <ds:schemaRef ds:uri="630a2e83-186a-4a0f-ab27-bee8a8096ab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16-9_Business_BLUE_2017_20</Template>
  <TotalTime>970</TotalTime>
  <Words>4745</Words>
  <Application>Microsoft Office PowerPoint</Application>
  <PresentationFormat>Custom</PresentationFormat>
  <Paragraphs>561</Paragraphs>
  <Slides>39</Slides>
  <Notes>38</Notes>
  <HiddenSlides>8</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6" baseType="lpstr">
      <vt:lpstr>Arial</vt:lpstr>
      <vt:lpstr>Calibri</vt:lpstr>
      <vt:lpstr>Consolas</vt:lpstr>
      <vt:lpstr>Courier New</vt:lpstr>
      <vt:lpstr>Segoe UI</vt:lpstr>
      <vt:lpstr>Segoe UI Light</vt:lpstr>
      <vt:lpstr>Segoe UI Semibold</vt:lpstr>
      <vt:lpstr>Segoe UI Semilight</vt:lpstr>
      <vt:lpstr>Times New Roman</vt:lpstr>
      <vt:lpstr>Wingdings</vt:lpstr>
      <vt:lpstr>WHITE TEMPLATE</vt:lpstr>
      <vt:lpstr>LIGHT GRAY TEMPLATE</vt:lpstr>
      <vt:lpstr>DARK GRAY TEMPLATE</vt:lpstr>
      <vt:lpstr>2_Office Theme</vt:lpstr>
      <vt:lpstr>1_3CMG_MarketResearch_template_White_16-9_internalUse</vt:lpstr>
      <vt:lpstr>FY15 MTC</vt:lpstr>
      <vt:lpstr>think-cell Slide</vt:lpstr>
      <vt:lpstr>PowerPoint Presentation</vt:lpstr>
      <vt:lpstr>PowerPoint Presentation</vt:lpstr>
      <vt:lpstr>Design Solutions by using Platform Services – Part 1</vt:lpstr>
      <vt:lpstr>Design Solutions by using Platform Services</vt:lpstr>
      <vt:lpstr>Design for Artificial Intelligence Services</vt:lpstr>
      <vt:lpstr>Design for Artificial Intelligence Services</vt:lpstr>
      <vt:lpstr>Cognitive Services</vt:lpstr>
      <vt:lpstr>Azure Bot Service</vt:lpstr>
      <vt:lpstr>Interactive voice response bot</vt:lpstr>
      <vt:lpstr>Azure Machine Learning</vt:lpstr>
      <vt:lpstr>Azure Machine Learning</vt:lpstr>
      <vt:lpstr>Anomaly detection</vt:lpstr>
      <vt:lpstr>Design for IoT</vt:lpstr>
      <vt:lpstr>Design for IoT</vt:lpstr>
      <vt:lpstr>IoT Hub</vt:lpstr>
      <vt:lpstr>Stream Analytics</vt:lpstr>
      <vt:lpstr>Time Series Insights</vt:lpstr>
      <vt:lpstr>IoT Edge</vt:lpstr>
      <vt:lpstr>PowerPoint Presentation</vt:lpstr>
      <vt:lpstr>Azure IoT</vt:lpstr>
      <vt:lpstr>IoT Solution Architecture</vt:lpstr>
      <vt:lpstr>Predictive maintenance architecture</vt:lpstr>
      <vt:lpstr>Azure IoT Hub</vt:lpstr>
      <vt:lpstr>Design messaging solution architectures</vt:lpstr>
      <vt:lpstr>Design messaging solution architectures</vt:lpstr>
      <vt:lpstr>Design messaging solution architectures</vt:lpstr>
      <vt:lpstr>Service bus</vt:lpstr>
      <vt:lpstr>Service Bus Queue</vt:lpstr>
      <vt:lpstr>Service Bus Topic</vt:lpstr>
      <vt:lpstr>Connectivity for Hybrid Applications</vt:lpstr>
      <vt:lpstr>Hybrid Connections Architecture</vt:lpstr>
      <vt:lpstr>Event Hub</vt:lpstr>
      <vt:lpstr>Web application architecture</vt:lpstr>
      <vt:lpstr>Serverless event-driven architecture</vt:lpstr>
      <vt:lpstr>Design for media service solutions</vt:lpstr>
      <vt:lpstr>Design for media service solutions</vt:lpstr>
      <vt:lpstr>Video-on-demand digital media</vt:lpstr>
      <vt:lpstr>Live streaming digital media</vt:lpstr>
      <vt:lpstr>Questions?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Jeff Wagner</dc:creator>
  <cp:keywords/>
  <dc:description>Template: _x000d_
Formatting: _x000d_
Audience Type:</dc:description>
  <cp:lastModifiedBy>Adam Grocholski</cp:lastModifiedBy>
  <cp:revision>53</cp:revision>
  <dcterms:created xsi:type="dcterms:W3CDTF">2018-01-05T17:00:57Z</dcterms:created>
  <dcterms:modified xsi:type="dcterms:W3CDTF">2018-06-05T15:21:15Z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jwagner@microsoft.com</vt:lpwstr>
  </property>
  <property fmtid="{D5CDD505-2E9C-101B-9397-08002B2CF9AE}" pid="14" name="MSIP_Label_f42aa342-8706-4288-bd11-ebb85995028c_SetDate">
    <vt:lpwstr>2018-01-05T17:01:20.5852172Z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